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309" r:id="rId5"/>
    <p:sldId id="310" r:id="rId6"/>
    <p:sldId id="258" r:id="rId7"/>
    <p:sldId id="260" r:id="rId8"/>
    <p:sldId id="262" r:id="rId9"/>
    <p:sldId id="308" r:id="rId10"/>
    <p:sldId id="311" r:id="rId11"/>
    <p:sldId id="263" r:id="rId12"/>
    <p:sldId id="264" r:id="rId13"/>
    <p:sldId id="312" r:id="rId14"/>
    <p:sldId id="265" r:id="rId15"/>
    <p:sldId id="266" r:id="rId16"/>
    <p:sldId id="270" r:id="rId17"/>
    <p:sldId id="267" r:id="rId18"/>
    <p:sldId id="268" r:id="rId19"/>
    <p:sldId id="269" r:id="rId20"/>
    <p:sldId id="271" r:id="rId21"/>
    <p:sldId id="284" r:id="rId22"/>
    <p:sldId id="283" r:id="rId23"/>
    <p:sldId id="285" r:id="rId24"/>
    <p:sldId id="286" r:id="rId25"/>
    <p:sldId id="272" r:id="rId26"/>
    <p:sldId id="287" r:id="rId27"/>
    <p:sldId id="288" r:id="rId28"/>
    <p:sldId id="289" r:id="rId29"/>
    <p:sldId id="290" r:id="rId30"/>
    <p:sldId id="291" r:id="rId31"/>
    <p:sldId id="292" r:id="rId32"/>
    <p:sldId id="293" r:id="rId33"/>
    <p:sldId id="294" r:id="rId34"/>
    <p:sldId id="295" r:id="rId35"/>
    <p:sldId id="298" r:id="rId36"/>
    <p:sldId id="296" r:id="rId37"/>
    <p:sldId id="297" r:id="rId38"/>
    <p:sldId id="299" r:id="rId39"/>
    <p:sldId id="301" r:id="rId40"/>
    <p:sldId id="300" r:id="rId41"/>
    <p:sldId id="302" r:id="rId42"/>
    <p:sldId id="303" r:id="rId43"/>
    <p:sldId id="304" r:id="rId44"/>
    <p:sldId id="305" r:id="rId45"/>
    <p:sldId id="306" r:id="rId46"/>
    <p:sldId id="30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60" y="-5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1/5/15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1/5/15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1/5/15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smtClean="0">
                <a:latin typeface="Britannic Bold" panose="020B0903060703020204" pitchFamily="34" charset="0"/>
              </a:rPr>
              <a:t>CIS 55 – </a:t>
            </a:r>
            <a:br>
              <a:rPr lang="en-US" cap="none" dirty="0" smtClean="0">
                <a:latin typeface="Britannic Bold" panose="020B0903060703020204" pitchFamily="34" charset="0"/>
              </a:rPr>
            </a:br>
            <a:r>
              <a:rPr lang="en-US" cap="none" dirty="0" smtClean="0">
                <a:latin typeface="Britannic Bold" panose="020B0903060703020204" pitchFamily="34" charset="0"/>
              </a:rPr>
              <a:t>iOS Programming</a:t>
            </a:r>
            <a:endParaRPr lang="en-US" cap="none" dirty="0">
              <a:latin typeface="Britannic Bold" panose="020B0903060703020204" pitchFamily="34" charset="0"/>
            </a:endParaRPr>
          </a:p>
        </p:txBody>
      </p:sp>
      <p:sp>
        <p:nvSpPr>
          <p:cNvPr id="3" name="Subtitle 2"/>
          <p:cNvSpPr>
            <a:spLocks noGrp="1"/>
          </p:cNvSpPr>
          <p:nvPr>
            <p:ph type="subTitle" idx="1"/>
          </p:nvPr>
        </p:nvSpPr>
        <p:spPr/>
        <p:txBody>
          <a:bodyPr>
            <a:normAutofit/>
          </a:bodyPr>
          <a:lstStyle/>
          <a:p>
            <a:r>
              <a:rPr lang="en-US" sz="3200" cap="none" dirty="0" smtClean="0"/>
              <a:t>Manish </a:t>
            </a:r>
            <a:r>
              <a:rPr lang="en-US" sz="3200" cap="none" dirty="0" err="1"/>
              <a:t>G</a:t>
            </a:r>
            <a:r>
              <a:rPr lang="en-US" sz="3200" cap="none" dirty="0" err="1" smtClean="0"/>
              <a:t>oel</a:t>
            </a:r>
            <a:endParaRPr lang="en-US" sz="3200" cap="none" dirty="0"/>
          </a:p>
        </p:txBody>
      </p:sp>
    </p:spTree>
    <p:extLst>
      <p:ext uri="{BB962C8B-B14F-4D97-AF65-F5344CB8AC3E}">
        <p14:creationId xmlns:p14="http://schemas.microsoft.com/office/powerpoint/2010/main" val="3087569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5.08.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0"/>
            <a:ext cx="10074103" cy="6858000"/>
          </a:xfrm>
          <a:prstGeom prst="rect">
            <a:avLst/>
          </a:prstGeom>
        </p:spPr>
      </p:pic>
    </p:spTree>
    <p:extLst>
      <p:ext uri="{BB962C8B-B14F-4D97-AF65-F5344CB8AC3E}">
        <p14:creationId xmlns:p14="http://schemas.microsoft.com/office/powerpoint/2010/main" val="3235283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iOS Development – </a:t>
            </a:r>
            <a:r>
              <a:rPr lang="en-US" cap="none" dirty="0" err="1" smtClean="0"/>
              <a:t>Optionals</a:t>
            </a:r>
            <a:endParaRPr lang="en-US" cap="none" dirty="0"/>
          </a:p>
        </p:txBody>
      </p:sp>
      <p:sp>
        <p:nvSpPr>
          <p:cNvPr id="3" name="Content Placeholder 2"/>
          <p:cNvSpPr>
            <a:spLocks noGrp="1"/>
          </p:cNvSpPr>
          <p:nvPr>
            <p:ph sz="quarter" idx="13"/>
          </p:nvPr>
        </p:nvSpPr>
        <p:spPr>
          <a:xfrm>
            <a:off x="913774" y="1638300"/>
            <a:ext cx="10363826" cy="4635499"/>
          </a:xfrm>
        </p:spPr>
        <p:txBody>
          <a:bodyPr>
            <a:normAutofit fontScale="92500" lnSpcReduction="20000"/>
          </a:bodyPr>
          <a:lstStyle/>
          <a:p>
            <a:r>
              <a:rPr lang="en-US" sz="2400" cap="none" dirty="0" smtClean="0"/>
              <a:t>iPhone, iPad or iPod Touch for testing</a:t>
            </a:r>
          </a:p>
          <a:p>
            <a:pPr lvl="1"/>
            <a:r>
              <a:rPr lang="en-US" sz="2200" cap="none" dirty="0" smtClean="0"/>
              <a:t>Not needed – </a:t>
            </a:r>
            <a:r>
              <a:rPr lang="en-US" sz="2200" cap="none" dirty="0" err="1" smtClean="0"/>
              <a:t>Xcode</a:t>
            </a:r>
            <a:r>
              <a:rPr lang="en-US" sz="2200" cap="none" dirty="0" smtClean="0"/>
              <a:t> includes simulators</a:t>
            </a:r>
          </a:p>
          <a:p>
            <a:r>
              <a:rPr lang="en-US" sz="2400" cap="none" dirty="0" smtClean="0"/>
              <a:t>Enrollment in iOS Developer Program</a:t>
            </a:r>
          </a:p>
          <a:p>
            <a:pPr lvl="1"/>
            <a:r>
              <a:rPr lang="en-US" sz="2200" cap="none" dirty="0" smtClean="0"/>
              <a:t>Enroll with the same email as Apple Developer registration</a:t>
            </a:r>
          </a:p>
          <a:p>
            <a:pPr lvl="1"/>
            <a:r>
              <a:rPr lang="en-US" sz="2200" cap="none" dirty="0" smtClean="0"/>
              <a:t>Allows device based testing – otherwise simulator only option</a:t>
            </a:r>
          </a:p>
          <a:p>
            <a:pPr lvl="1"/>
            <a:r>
              <a:rPr lang="en-US" sz="2200" cap="none" dirty="0" smtClean="0"/>
              <a:t>$99 annual fee</a:t>
            </a:r>
          </a:p>
          <a:p>
            <a:r>
              <a:rPr lang="en-US" sz="2400" cap="none" dirty="0" smtClean="0"/>
              <a:t>De Anza has joined the iPhone Developer University Program</a:t>
            </a:r>
          </a:p>
          <a:p>
            <a:pPr lvl="1"/>
            <a:r>
              <a:rPr lang="en-US" sz="2200" cap="none" dirty="0" smtClean="0"/>
              <a:t>$99 annual fee waived for enrolled students</a:t>
            </a:r>
          </a:p>
          <a:p>
            <a:pPr lvl="1"/>
            <a:r>
              <a:rPr lang="en-US" sz="2200" cap="none" dirty="0" smtClean="0"/>
              <a:t>Do not register – accept iOS developer </a:t>
            </a:r>
            <a:r>
              <a:rPr lang="en-US" sz="2200" cap="none" dirty="0" smtClean="0"/>
              <a:t>invite sent by me</a:t>
            </a:r>
          </a:p>
          <a:p>
            <a:pPr lvl="1"/>
            <a:r>
              <a:rPr lang="en-US" sz="2200" cap="none" dirty="0" smtClean="0"/>
              <a:t>Invites will be sent out in Week 3 – after all add/drops have been processed</a:t>
            </a:r>
          </a:p>
          <a:p>
            <a:pPr lvl="1"/>
            <a:r>
              <a:rPr lang="en-US" sz="2200" cap="none" dirty="0" smtClean="0"/>
              <a:t>Allows publishing your code for your class mates to use also</a:t>
            </a:r>
            <a:endParaRPr lang="en-US" sz="2200" cap="none" dirty="0" smtClean="0"/>
          </a:p>
          <a:p>
            <a:endParaRPr lang="en-US" sz="2400" cap="none" dirty="0"/>
          </a:p>
        </p:txBody>
      </p:sp>
    </p:spTree>
    <p:extLst>
      <p:ext uri="{BB962C8B-B14F-4D97-AF65-F5344CB8AC3E}">
        <p14:creationId xmlns:p14="http://schemas.microsoft.com/office/powerpoint/2010/main" val="425269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Before We Begin</a:t>
            </a:r>
            <a:endParaRPr lang="en-US" cap="none" dirty="0"/>
          </a:p>
        </p:txBody>
      </p:sp>
      <p:sp>
        <p:nvSpPr>
          <p:cNvPr id="3" name="Content Placeholder 2"/>
          <p:cNvSpPr>
            <a:spLocks noGrp="1"/>
          </p:cNvSpPr>
          <p:nvPr>
            <p:ph sz="quarter" idx="13"/>
          </p:nvPr>
        </p:nvSpPr>
        <p:spPr>
          <a:xfrm>
            <a:off x="723900" y="1511300"/>
            <a:ext cx="10960100" cy="4813300"/>
          </a:xfrm>
        </p:spPr>
        <p:txBody>
          <a:bodyPr>
            <a:normAutofit/>
          </a:bodyPr>
          <a:lstStyle/>
          <a:p>
            <a:r>
              <a:rPr lang="en-US" sz="2400" cap="none" dirty="0" err="1" smtClean="0"/>
              <a:t>iOS</a:t>
            </a:r>
            <a:r>
              <a:rPr lang="en-US" sz="2400" cap="none" dirty="0" smtClean="0"/>
              <a:t> Programming is Visual:</a:t>
            </a:r>
          </a:p>
          <a:p>
            <a:pPr lvl="1"/>
            <a:r>
              <a:rPr lang="en-US" sz="2200" cap="none" dirty="0" smtClean="0"/>
              <a:t>Apps are designed top-down, i.e. UI first, code later</a:t>
            </a:r>
          </a:p>
          <a:p>
            <a:pPr lvl="1"/>
            <a:r>
              <a:rPr lang="en-US" sz="2200" cap="none" dirty="0" smtClean="0"/>
              <a:t>UI is designed by putting UI elements on a Storyboard</a:t>
            </a:r>
          </a:p>
          <a:p>
            <a:pPr lvl="1"/>
            <a:r>
              <a:rPr lang="en-US" sz="2200" cap="none" dirty="0" smtClean="0"/>
              <a:t>UI elements are predefined controls provided by </a:t>
            </a:r>
            <a:r>
              <a:rPr lang="en-US" sz="2200" cap="none" dirty="0" err="1" smtClean="0"/>
              <a:t>Xcode</a:t>
            </a:r>
            <a:endParaRPr lang="en-US" sz="2200" cap="none" dirty="0" smtClean="0"/>
          </a:p>
          <a:p>
            <a:pPr lvl="1"/>
            <a:r>
              <a:rPr lang="en-US" sz="2200" cap="none" dirty="0" smtClean="0"/>
              <a:t>Once UI looks good, define what those controls will do</a:t>
            </a:r>
          </a:p>
          <a:p>
            <a:pPr lvl="1"/>
            <a:r>
              <a:rPr lang="en-US" sz="2200" cap="none" dirty="0" smtClean="0"/>
              <a:t>Outlets and Actions</a:t>
            </a:r>
          </a:p>
          <a:p>
            <a:pPr lvl="2"/>
            <a:r>
              <a:rPr lang="en-US" sz="2000" cap="none" dirty="0" smtClean="0"/>
              <a:t>Outlets allow data to be interchanged between the user and app – I/O</a:t>
            </a:r>
          </a:p>
          <a:p>
            <a:pPr lvl="2"/>
            <a:r>
              <a:rPr lang="en-US" sz="2000" cap="none" dirty="0" smtClean="0"/>
              <a:t>Actions do some work in relation to some event</a:t>
            </a:r>
            <a:endParaRPr lang="en-US" sz="2000" cap="none" dirty="0" smtClean="0"/>
          </a:p>
        </p:txBody>
      </p:sp>
    </p:spTree>
    <p:extLst>
      <p:ext uri="{BB962C8B-B14F-4D97-AF65-F5344CB8AC3E}">
        <p14:creationId xmlns:p14="http://schemas.microsoft.com/office/powerpoint/2010/main" val="193178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Hello World !!</a:t>
            </a:r>
            <a:endParaRPr lang="en-US" cap="none" dirty="0"/>
          </a:p>
        </p:txBody>
      </p:sp>
      <p:sp>
        <p:nvSpPr>
          <p:cNvPr id="3" name="Content Placeholder 2"/>
          <p:cNvSpPr>
            <a:spLocks noGrp="1"/>
          </p:cNvSpPr>
          <p:nvPr>
            <p:ph sz="quarter" idx="13"/>
          </p:nvPr>
        </p:nvSpPr>
        <p:spPr>
          <a:xfrm>
            <a:off x="913774" y="1828799"/>
            <a:ext cx="10363826" cy="4114800"/>
          </a:xfrm>
        </p:spPr>
        <p:txBody>
          <a:bodyPr>
            <a:normAutofit/>
          </a:bodyPr>
          <a:lstStyle/>
          <a:p>
            <a:r>
              <a:rPr lang="en-US" sz="2400" cap="none" dirty="0" smtClean="0"/>
              <a:t>Hello World – the first program for any new platform</a:t>
            </a:r>
          </a:p>
          <a:p>
            <a:r>
              <a:rPr lang="en-US" sz="2400" cap="none" dirty="0" smtClean="0"/>
              <a:t>Demonstrates concepts to provide a feel for the paradigm</a:t>
            </a:r>
          </a:p>
          <a:p>
            <a:r>
              <a:rPr lang="en-US" sz="2400" cap="none" dirty="0" smtClean="0"/>
              <a:t>For </a:t>
            </a:r>
            <a:r>
              <a:rPr lang="en-US" sz="2400" cap="none" dirty="0" err="1" smtClean="0"/>
              <a:t>iOS</a:t>
            </a:r>
            <a:r>
              <a:rPr lang="en-US" sz="2400" cap="none" dirty="0" smtClean="0"/>
              <a:t> – we will do it in two ways:</a:t>
            </a:r>
          </a:p>
          <a:p>
            <a:pPr lvl="1"/>
            <a:r>
              <a:rPr lang="en-US" sz="2200" cap="none" dirty="0" smtClean="0"/>
              <a:t>Objective-C based Hello World – for </a:t>
            </a:r>
            <a:r>
              <a:rPr lang="en-US" sz="2200" cap="none" dirty="0" err="1" smtClean="0"/>
              <a:t>iOS</a:t>
            </a:r>
            <a:r>
              <a:rPr lang="en-US" sz="2200" cap="none" dirty="0" smtClean="0"/>
              <a:t> 7 or earlier</a:t>
            </a:r>
          </a:p>
          <a:p>
            <a:pPr lvl="1"/>
            <a:r>
              <a:rPr lang="en-US" sz="2200" cap="none" dirty="0" smtClean="0"/>
              <a:t>Swift based Hello World – for iOS8 or later</a:t>
            </a:r>
          </a:p>
          <a:p>
            <a:pPr lvl="1"/>
            <a:r>
              <a:rPr lang="en-US" sz="2200" cap="none" dirty="0" smtClean="0"/>
              <a:t>This class will primarily focus on Swift programming paradigm only</a:t>
            </a:r>
            <a:endParaRPr lang="en-US" sz="2200" cap="none" dirty="0"/>
          </a:p>
        </p:txBody>
      </p:sp>
    </p:spTree>
    <p:extLst>
      <p:ext uri="{BB962C8B-B14F-4D97-AF65-F5344CB8AC3E}">
        <p14:creationId xmlns:p14="http://schemas.microsoft.com/office/powerpoint/2010/main" val="50161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Hello World !!</a:t>
            </a:r>
            <a:endParaRPr lang="en-US" cap="none" dirty="0"/>
          </a:p>
        </p:txBody>
      </p:sp>
      <p:pic>
        <p:nvPicPr>
          <p:cNvPr id="4" name="Content Placeholder 3" descr="Screen Shot 2014-09-22 at 12.46.02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285" b="2064"/>
          <a:stretch/>
        </p:blipFill>
        <p:spPr>
          <a:xfrm>
            <a:off x="2082293" y="1521775"/>
            <a:ext cx="8363498" cy="4691188"/>
          </a:xfrm>
        </p:spPr>
      </p:pic>
      <p:sp>
        <p:nvSpPr>
          <p:cNvPr id="5" name="Right Arrow 4"/>
          <p:cNvSpPr/>
          <p:nvPr/>
        </p:nvSpPr>
        <p:spPr>
          <a:xfrm>
            <a:off x="7677027" y="2608757"/>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Up Arrow 6"/>
          <p:cNvSpPr/>
          <p:nvPr/>
        </p:nvSpPr>
        <p:spPr>
          <a:xfrm>
            <a:off x="9176223" y="4817477"/>
            <a:ext cx="822960" cy="822960"/>
          </a:xfrm>
          <a:prstGeom prst="up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75660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Hello World !!</a:t>
            </a:r>
            <a:endParaRPr lang="en-US" cap="none" dirty="0"/>
          </a:p>
        </p:txBody>
      </p:sp>
      <p:pic>
        <p:nvPicPr>
          <p:cNvPr id="4" name="Content Placeholder 3" descr="Screen Shot 2014-09-22 at 12.51.09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668" b="4484"/>
          <a:stretch/>
        </p:blipFill>
        <p:spPr>
          <a:xfrm>
            <a:off x="1944999" y="1355849"/>
            <a:ext cx="8489352" cy="4780240"/>
          </a:xfrm>
        </p:spPr>
      </p:pic>
      <p:sp>
        <p:nvSpPr>
          <p:cNvPr id="5" name="Right Arrow 4"/>
          <p:cNvSpPr/>
          <p:nvPr/>
        </p:nvSpPr>
        <p:spPr>
          <a:xfrm>
            <a:off x="1739461" y="4668732"/>
            <a:ext cx="822960" cy="822960"/>
          </a:xfrm>
          <a:prstGeom prst="righ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75660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Hello World !!</a:t>
            </a:r>
            <a:endParaRPr lang="en-US" cap="none" dirty="0"/>
          </a:p>
        </p:txBody>
      </p:sp>
      <p:pic>
        <p:nvPicPr>
          <p:cNvPr id="5" name="Content Placeholder 4" descr="Screen Shot 2014-09-22 at 1.09.04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3721" b="9003"/>
          <a:stretch/>
        </p:blipFill>
        <p:spPr>
          <a:xfrm>
            <a:off x="1647528" y="1270053"/>
            <a:ext cx="9030547" cy="4825745"/>
          </a:xfrm>
        </p:spPr>
      </p:pic>
    </p:spTree>
    <p:extLst>
      <p:ext uri="{BB962C8B-B14F-4D97-AF65-F5344CB8AC3E}">
        <p14:creationId xmlns:p14="http://schemas.microsoft.com/office/powerpoint/2010/main" val="217566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4.20.17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624" t="2211" r="1470" b="9202"/>
          <a:stretch/>
        </p:blipFill>
        <p:spPr>
          <a:xfrm>
            <a:off x="1041400" y="373648"/>
            <a:ext cx="10627145" cy="5715365"/>
          </a:xfrm>
        </p:spPr>
      </p:pic>
      <p:sp>
        <p:nvSpPr>
          <p:cNvPr id="6" name="TextBox 5"/>
          <p:cNvSpPr txBox="1"/>
          <p:nvPr/>
        </p:nvSpPr>
        <p:spPr>
          <a:xfrm>
            <a:off x="4203700" y="5270500"/>
            <a:ext cx="4254500" cy="369332"/>
          </a:xfrm>
          <a:prstGeom prst="rect">
            <a:avLst/>
          </a:prstGeom>
          <a:noFill/>
        </p:spPr>
        <p:txBody>
          <a:bodyPr wrap="square" rtlCol="0">
            <a:spAutoFit/>
          </a:bodyPr>
          <a:lstStyle/>
          <a:p>
            <a:r>
              <a:rPr lang="en-US" dirty="0" smtClean="0"/>
              <a:t>Hello World – using Objective-C</a:t>
            </a:r>
            <a:endParaRPr lang="en-US" dirty="0"/>
          </a:p>
        </p:txBody>
      </p:sp>
      <p:sp>
        <p:nvSpPr>
          <p:cNvPr id="8" name="Process 7"/>
          <p:cNvSpPr/>
          <p:nvPr/>
        </p:nvSpPr>
        <p:spPr>
          <a:xfrm>
            <a:off x="4578350" y="1917700"/>
            <a:ext cx="3238500" cy="419100"/>
          </a:xfrm>
          <a:prstGeom prst="flowChartProcess">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00200" y="1911350"/>
            <a:ext cx="2476500" cy="738664"/>
          </a:xfrm>
          <a:prstGeom prst="rect">
            <a:avLst/>
          </a:prstGeom>
          <a:noFill/>
        </p:spPr>
        <p:txBody>
          <a:bodyPr wrap="square" rtlCol="0">
            <a:spAutoFit/>
          </a:bodyPr>
          <a:lstStyle/>
          <a:p>
            <a:r>
              <a:rPr lang="en-US" sz="1400" dirty="0" smtClean="0"/>
              <a:t>This identifies the organization owner of the app and is stamped inside the app</a:t>
            </a:r>
            <a:endParaRPr lang="en-US" sz="1400" dirty="0"/>
          </a:p>
        </p:txBody>
      </p:sp>
    </p:spTree>
    <p:extLst>
      <p:ext uri="{BB962C8B-B14F-4D97-AF65-F5344CB8AC3E}">
        <p14:creationId xmlns:p14="http://schemas.microsoft.com/office/powerpoint/2010/main" val="217566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4.23.21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742" t="3607" r="1471" b="9238"/>
          <a:stretch/>
        </p:blipFill>
        <p:spPr>
          <a:xfrm>
            <a:off x="927100" y="474750"/>
            <a:ext cx="10800515" cy="5829572"/>
          </a:xfrm>
        </p:spPr>
      </p:pic>
    </p:spTree>
    <p:extLst>
      <p:ext uri="{BB962C8B-B14F-4D97-AF65-F5344CB8AC3E}">
        <p14:creationId xmlns:p14="http://schemas.microsoft.com/office/powerpoint/2010/main" val="217566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4.27.34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33" t="3381" r="1912" b="9393"/>
          <a:stretch/>
        </p:blipFill>
        <p:spPr>
          <a:xfrm>
            <a:off x="1117600" y="603099"/>
            <a:ext cx="10383327" cy="5630481"/>
          </a:xfrm>
        </p:spPr>
      </p:pic>
      <p:sp>
        <p:nvSpPr>
          <p:cNvPr id="6" name="TextBox 5"/>
          <p:cNvSpPr txBox="1"/>
          <p:nvPr/>
        </p:nvSpPr>
        <p:spPr>
          <a:xfrm>
            <a:off x="615305" y="4918476"/>
            <a:ext cx="1117463" cy="646331"/>
          </a:xfrm>
          <a:prstGeom prst="rect">
            <a:avLst/>
          </a:prstGeom>
          <a:noFill/>
        </p:spPr>
        <p:txBody>
          <a:bodyPr wrap="none" rtlCol="0">
            <a:spAutoFit/>
          </a:bodyPr>
          <a:lstStyle/>
          <a:p>
            <a:r>
              <a:rPr lang="en-US" dirty="0" smtClean="0"/>
              <a:t>Project</a:t>
            </a:r>
          </a:p>
          <a:p>
            <a:r>
              <a:rPr lang="en-US" dirty="0" smtClean="0"/>
              <a:t>Properties</a:t>
            </a:r>
            <a:endParaRPr lang="en-US" dirty="0"/>
          </a:p>
        </p:txBody>
      </p:sp>
      <p:cxnSp>
        <p:nvCxnSpPr>
          <p:cNvPr id="7" name="Elbow Connector 6"/>
          <p:cNvCxnSpPr>
            <a:stCxn id="6" idx="3"/>
          </p:cNvCxnSpPr>
          <p:nvPr/>
        </p:nvCxnSpPr>
        <p:spPr>
          <a:xfrm flipV="1">
            <a:off x="1732768" y="4800600"/>
            <a:ext cx="1543832" cy="441042"/>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15305" y="3229376"/>
            <a:ext cx="1110701" cy="646331"/>
          </a:xfrm>
          <a:prstGeom prst="rect">
            <a:avLst/>
          </a:prstGeom>
          <a:noFill/>
        </p:spPr>
        <p:txBody>
          <a:bodyPr wrap="none" rtlCol="0">
            <a:spAutoFit/>
          </a:bodyPr>
          <a:lstStyle/>
          <a:p>
            <a:r>
              <a:rPr lang="en-US" dirty="0" smtClean="0"/>
              <a:t>Project</a:t>
            </a:r>
          </a:p>
          <a:p>
            <a:r>
              <a:rPr lang="en-US" dirty="0" err="1" smtClean="0"/>
              <a:t>Novigator</a:t>
            </a:r>
            <a:endParaRPr lang="en-US" dirty="0"/>
          </a:p>
        </p:txBody>
      </p:sp>
      <p:cxnSp>
        <p:nvCxnSpPr>
          <p:cNvPr id="11" name="Elbow Connector 10"/>
          <p:cNvCxnSpPr/>
          <p:nvPr/>
        </p:nvCxnSpPr>
        <p:spPr>
          <a:xfrm flipV="1">
            <a:off x="1391935" y="3059376"/>
            <a:ext cx="434429" cy="400824"/>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66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Lecture Objectives</a:t>
            </a:r>
            <a:endParaRPr lang="en-US" cap="none" dirty="0"/>
          </a:p>
        </p:txBody>
      </p:sp>
      <p:sp>
        <p:nvSpPr>
          <p:cNvPr id="3" name="Content Placeholder 2"/>
          <p:cNvSpPr>
            <a:spLocks noGrp="1"/>
          </p:cNvSpPr>
          <p:nvPr>
            <p:ph sz="quarter" idx="13"/>
          </p:nvPr>
        </p:nvSpPr>
        <p:spPr>
          <a:xfrm>
            <a:off x="913774" y="1828799"/>
            <a:ext cx="10363826" cy="4114800"/>
          </a:xfrm>
        </p:spPr>
        <p:txBody>
          <a:bodyPr>
            <a:normAutofit/>
          </a:bodyPr>
          <a:lstStyle/>
          <a:p>
            <a:r>
              <a:rPr lang="en-US" sz="2400" cap="none" dirty="0" smtClean="0"/>
              <a:t>Introductions</a:t>
            </a:r>
          </a:p>
          <a:p>
            <a:pPr lvl="1"/>
            <a:r>
              <a:rPr lang="en-US" sz="2200" cap="none" dirty="0" smtClean="0"/>
              <a:t>Syllabus, Labs and Tests</a:t>
            </a:r>
          </a:p>
          <a:p>
            <a:pPr lvl="1"/>
            <a:r>
              <a:rPr lang="en-US" sz="2200" cap="none" dirty="0" smtClean="0"/>
              <a:t>Roll Call, Adds and Drops</a:t>
            </a:r>
          </a:p>
          <a:p>
            <a:r>
              <a:rPr lang="en-US" sz="2400" cap="none" dirty="0" smtClean="0"/>
              <a:t>iOS Development</a:t>
            </a:r>
          </a:p>
          <a:p>
            <a:pPr lvl="1"/>
            <a:r>
              <a:rPr lang="en-US" sz="2200" cap="none" dirty="0" smtClean="0"/>
              <a:t>iOS Overview</a:t>
            </a:r>
          </a:p>
          <a:p>
            <a:pPr lvl="1"/>
            <a:r>
              <a:rPr lang="en-US" sz="2200" cap="none" dirty="0" smtClean="0"/>
              <a:t>Development Needs</a:t>
            </a:r>
          </a:p>
          <a:p>
            <a:r>
              <a:rPr lang="en-US" sz="2400" cap="none" dirty="0" smtClean="0"/>
              <a:t>“Hello World !!”</a:t>
            </a:r>
          </a:p>
          <a:p>
            <a:pPr lvl="1"/>
            <a:r>
              <a:rPr lang="en-US" sz="2200" cap="none" dirty="0" smtClean="0"/>
              <a:t>Hands-on Lab</a:t>
            </a:r>
          </a:p>
          <a:p>
            <a:endParaRPr lang="en-US" sz="2400" cap="none" dirty="0"/>
          </a:p>
        </p:txBody>
      </p:sp>
    </p:spTree>
    <p:extLst>
      <p:ext uri="{BB962C8B-B14F-4D97-AF65-F5344CB8AC3E}">
        <p14:creationId xmlns:p14="http://schemas.microsoft.com/office/powerpoint/2010/main" val="275770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4.29.58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665" t="3175" r="229" b="8922"/>
          <a:stretch/>
        </p:blipFill>
        <p:spPr>
          <a:xfrm>
            <a:off x="1727617" y="1219200"/>
            <a:ext cx="9175820" cy="5044292"/>
          </a:xfrm>
        </p:spPr>
      </p:pic>
      <p:sp>
        <p:nvSpPr>
          <p:cNvPr id="10" name="TextBox 9"/>
          <p:cNvSpPr txBox="1"/>
          <p:nvPr/>
        </p:nvSpPr>
        <p:spPr>
          <a:xfrm>
            <a:off x="628005" y="4143776"/>
            <a:ext cx="1110701" cy="646331"/>
          </a:xfrm>
          <a:prstGeom prst="rect">
            <a:avLst/>
          </a:prstGeom>
          <a:noFill/>
        </p:spPr>
        <p:txBody>
          <a:bodyPr wrap="none" rtlCol="0">
            <a:spAutoFit/>
          </a:bodyPr>
          <a:lstStyle/>
          <a:p>
            <a:r>
              <a:rPr lang="en-US" dirty="0" smtClean="0"/>
              <a:t>Project</a:t>
            </a:r>
          </a:p>
          <a:p>
            <a:r>
              <a:rPr lang="en-US" dirty="0" err="1" smtClean="0"/>
              <a:t>Novigator</a:t>
            </a:r>
            <a:endParaRPr lang="en-US" dirty="0"/>
          </a:p>
        </p:txBody>
      </p:sp>
      <p:sp>
        <p:nvSpPr>
          <p:cNvPr id="11" name="TextBox 10"/>
          <p:cNvSpPr txBox="1"/>
          <p:nvPr/>
        </p:nvSpPr>
        <p:spPr>
          <a:xfrm>
            <a:off x="10800467" y="5045886"/>
            <a:ext cx="833995" cy="646331"/>
          </a:xfrm>
          <a:prstGeom prst="rect">
            <a:avLst/>
          </a:prstGeom>
          <a:noFill/>
        </p:spPr>
        <p:txBody>
          <a:bodyPr wrap="none" rtlCol="0">
            <a:spAutoFit/>
          </a:bodyPr>
          <a:lstStyle/>
          <a:p>
            <a:r>
              <a:rPr lang="en-US" dirty="0" smtClean="0"/>
              <a:t>Utility</a:t>
            </a:r>
          </a:p>
          <a:p>
            <a:r>
              <a:rPr lang="en-US" dirty="0" smtClean="0"/>
              <a:t>Section</a:t>
            </a:r>
            <a:endParaRPr lang="en-US" dirty="0"/>
          </a:p>
        </p:txBody>
      </p:sp>
      <p:sp>
        <p:nvSpPr>
          <p:cNvPr id="12" name="TextBox 11"/>
          <p:cNvSpPr txBox="1"/>
          <p:nvPr/>
        </p:nvSpPr>
        <p:spPr>
          <a:xfrm>
            <a:off x="8752498" y="514886"/>
            <a:ext cx="833995" cy="646331"/>
          </a:xfrm>
          <a:prstGeom prst="rect">
            <a:avLst/>
          </a:prstGeom>
          <a:noFill/>
        </p:spPr>
        <p:txBody>
          <a:bodyPr wrap="none" rtlCol="0">
            <a:spAutoFit/>
          </a:bodyPr>
          <a:lstStyle/>
          <a:p>
            <a:r>
              <a:rPr lang="en-US" dirty="0" smtClean="0"/>
              <a:t>Editing</a:t>
            </a:r>
          </a:p>
          <a:p>
            <a:r>
              <a:rPr lang="en-US" dirty="0" smtClean="0"/>
              <a:t>Section</a:t>
            </a:r>
            <a:endParaRPr lang="en-US" dirty="0"/>
          </a:p>
        </p:txBody>
      </p:sp>
      <p:cxnSp>
        <p:nvCxnSpPr>
          <p:cNvPr id="13" name="Elbow Connector 12"/>
          <p:cNvCxnSpPr/>
          <p:nvPr/>
        </p:nvCxnSpPr>
        <p:spPr>
          <a:xfrm flipV="1">
            <a:off x="1315735" y="1509976"/>
            <a:ext cx="434429" cy="400824"/>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0530" y="1693404"/>
            <a:ext cx="880319" cy="369332"/>
          </a:xfrm>
          <a:prstGeom prst="rect">
            <a:avLst/>
          </a:prstGeom>
          <a:noFill/>
        </p:spPr>
        <p:txBody>
          <a:bodyPr wrap="none" rtlCol="0">
            <a:spAutoFit/>
          </a:bodyPr>
          <a:lstStyle/>
          <a:p>
            <a:r>
              <a:rPr lang="en-US" dirty="0" smtClean="0"/>
              <a:t>Toolbar</a:t>
            </a:r>
            <a:endParaRPr lang="en-US" dirty="0"/>
          </a:p>
        </p:txBody>
      </p:sp>
      <p:cxnSp>
        <p:nvCxnSpPr>
          <p:cNvPr id="17" name="Elbow Connector 16"/>
          <p:cNvCxnSpPr/>
          <p:nvPr/>
        </p:nvCxnSpPr>
        <p:spPr>
          <a:xfrm flipV="1">
            <a:off x="1404635" y="3973776"/>
            <a:ext cx="434429" cy="400824"/>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2" idx="1"/>
          </p:cNvCxnSpPr>
          <p:nvPr/>
        </p:nvCxnSpPr>
        <p:spPr>
          <a:xfrm rot="10800000" flipV="1">
            <a:off x="8176364" y="838052"/>
            <a:ext cx="576134" cy="1548224"/>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rot="16200000" flipV="1">
            <a:off x="10338718" y="4139282"/>
            <a:ext cx="894800" cy="820435"/>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6354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9-24 at 9.54.43 AM.png"/>
          <p:cNvPicPr>
            <a:picLocks noChangeAspect="1"/>
          </p:cNvPicPr>
          <p:nvPr/>
        </p:nvPicPr>
        <p:blipFill rotWithShape="1">
          <a:blip r:embed="rId2">
            <a:extLst>
              <a:ext uri="{28A0092B-C50C-407E-A947-70E740481C1C}">
                <a14:useLocalDpi xmlns:a14="http://schemas.microsoft.com/office/drawing/2010/main" val="0"/>
              </a:ext>
            </a:extLst>
          </a:blip>
          <a:srcRect r="58223" b="44459"/>
          <a:stretch/>
        </p:blipFill>
        <p:spPr>
          <a:xfrm>
            <a:off x="2438400" y="275852"/>
            <a:ext cx="7181076" cy="5845548"/>
          </a:xfrm>
          <a:prstGeom prst="rect">
            <a:avLst/>
          </a:prstGeom>
        </p:spPr>
      </p:pic>
      <p:cxnSp>
        <p:nvCxnSpPr>
          <p:cNvPr id="15" name="Elbow Connector 14"/>
          <p:cNvCxnSpPr/>
          <p:nvPr/>
        </p:nvCxnSpPr>
        <p:spPr>
          <a:xfrm flipV="1">
            <a:off x="2649235" y="1079500"/>
            <a:ext cx="589265" cy="5800"/>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28330" y="804404"/>
            <a:ext cx="1022911" cy="738664"/>
          </a:xfrm>
          <a:prstGeom prst="rect">
            <a:avLst/>
          </a:prstGeom>
          <a:noFill/>
        </p:spPr>
        <p:txBody>
          <a:bodyPr wrap="none" rtlCol="0">
            <a:spAutoFit/>
          </a:bodyPr>
          <a:lstStyle/>
          <a:p>
            <a:r>
              <a:rPr lang="en-US" sz="1400" b="1" dirty="0" smtClean="0"/>
              <a:t>Run to </a:t>
            </a:r>
          </a:p>
          <a:p>
            <a:r>
              <a:rPr lang="en-US" sz="1400" b="1" dirty="0" smtClean="0"/>
              <a:t>compile for</a:t>
            </a:r>
          </a:p>
          <a:p>
            <a:r>
              <a:rPr lang="en-US" sz="1400" b="1" dirty="0" smtClean="0"/>
              <a:t>simulator</a:t>
            </a:r>
            <a:endParaRPr lang="en-US" sz="1400" b="1" dirty="0"/>
          </a:p>
        </p:txBody>
      </p:sp>
      <p:cxnSp>
        <p:nvCxnSpPr>
          <p:cNvPr id="19" name="Elbow Connector 18"/>
          <p:cNvCxnSpPr/>
          <p:nvPr/>
        </p:nvCxnSpPr>
        <p:spPr>
          <a:xfrm rot="16200000" flipH="1">
            <a:off x="5118467" y="381367"/>
            <a:ext cx="654600" cy="513065"/>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354030" y="93204"/>
            <a:ext cx="897376" cy="523220"/>
          </a:xfrm>
          <a:prstGeom prst="rect">
            <a:avLst/>
          </a:prstGeom>
          <a:noFill/>
        </p:spPr>
        <p:txBody>
          <a:bodyPr wrap="none" rtlCol="0">
            <a:spAutoFit/>
          </a:bodyPr>
          <a:lstStyle/>
          <a:p>
            <a:r>
              <a:rPr lang="en-US" sz="1400" b="1" dirty="0" smtClean="0"/>
              <a:t>Simulator</a:t>
            </a:r>
          </a:p>
          <a:p>
            <a:r>
              <a:rPr lang="en-US" sz="1400" b="1" dirty="0" smtClean="0"/>
              <a:t>Selected</a:t>
            </a:r>
            <a:endParaRPr lang="en-US" sz="1400" b="1" dirty="0"/>
          </a:p>
        </p:txBody>
      </p:sp>
      <p:cxnSp>
        <p:nvCxnSpPr>
          <p:cNvPr id="22" name="Elbow Connector 21"/>
          <p:cNvCxnSpPr/>
          <p:nvPr/>
        </p:nvCxnSpPr>
        <p:spPr>
          <a:xfrm flipV="1">
            <a:off x="2705100" y="4100776"/>
            <a:ext cx="1064364" cy="293424"/>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598130" y="4182604"/>
            <a:ext cx="1304401" cy="1169551"/>
          </a:xfrm>
          <a:prstGeom prst="rect">
            <a:avLst/>
          </a:prstGeom>
          <a:noFill/>
        </p:spPr>
        <p:txBody>
          <a:bodyPr wrap="none" rtlCol="0">
            <a:spAutoFit/>
          </a:bodyPr>
          <a:lstStyle/>
          <a:p>
            <a:r>
              <a:rPr lang="en-US" sz="1400" b="1" dirty="0" smtClean="0"/>
              <a:t>Application</a:t>
            </a:r>
          </a:p>
          <a:p>
            <a:r>
              <a:rPr lang="en-US" sz="1400" b="1" dirty="0" smtClean="0"/>
              <a:t>Main – tracks</a:t>
            </a:r>
          </a:p>
          <a:p>
            <a:r>
              <a:rPr lang="en-US" sz="1400" b="1" dirty="0" smtClean="0"/>
              <a:t>memory usage</a:t>
            </a:r>
          </a:p>
          <a:p>
            <a:r>
              <a:rPr lang="en-US" sz="1400" b="1" dirty="0" smtClean="0"/>
              <a:t>and calls </a:t>
            </a:r>
          </a:p>
          <a:p>
            <a:r>
              <a:rPr lang="en-US" sz="1400" b="1" dirty="0" err="1" smtClean="0"/>
              <a:t>AppDelegate</a:t>
            </a:r>
            <a:endParaRPr lang="en-US" sz="1400" b="1" dirty="0" smtClean="0"/>
          </a:p>
        </p:txBody>
      </p:sp>
      <p:cxnSp>
        <p:nvCxnSpPr>
          <p:cNvPr id="24" name="Elbow Connector 23"/>
          <p:cNvCxnSpPr/>
          <p:nvPr/>
        </p:nvCxnSpPr>
        <p:spPr>
          <a:xfrm rot="16200000" flipV="1">
            <a:off x="7194552" y="3384549"/>
            <a:ext cx="850899" cy="4"/>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249630" y="3852404"/>
            <a:ext cx="966455" cy="738664"/>
          </a:xfrm>
          <a:prstGeom prst="rect">
            <a:avLst/>
          </a:prstGeom>
          <a:noFill/>
        </p:spPr>
        <p:txBody>
          <a:bodyPr wrap="none" rtlCol="0">
            <a:spAutoFit/>
          </a:bodyPr>
          <a:lstStyle/>
          <a:p>
            <a:r>
              <a:rPr lang="en-US" sz="1400" b="1" dirty="0" smtClean="0"/>
              <a:t>Your app</a:t>
            </a:r>
          </a:p>
          <a:p>
            <a:r>
              <a:rPr lang="en-US" sz="1400" b="1" dirty="0" smtClean="0"/>
              <a:t>which will</a:t>
            </a:r>
          </a:p>
          <a:p>
            <a:r>
              <a:rPr lang="en-US" sz="1400" b="1" dirty="0" smtClean="0"/>
              <a:t>be built</a:t>
            </a:r>
            <a:endParaRPr lang="en-US" sz="1400" b="1" dirty="0"/>
          </a:p>
        </p:txBody>
      </p:sp>
      <p:sp>
        <p:nvSpPr>
          <p:cNvPr id="28" name="Rectangle 27"/>
          <p:cNvSpPr/>
          <p:nvPr/>
        </p:nvSpPr>
        <p:spPr>
          <a:xfrm>
            <a:off x="3492500" y="2146300"/>
            <a:ext cx="1562100" cy="4191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492500" y="2590800"/>
            <a:ext cx="1562100" cy="3810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492500" y="2984500"/>
            <a:ext cx="1562100" cy="177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492500" y="3327400"/>
            <a:ext cx="1562100" cy="279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Elbow Connector 32"/>
          <p:cNvCxnSpPr/>
          <p:nvPr/>
        </p:nvCxnSpPr>
        <p:spPr>
          <a:xfrm flipV="1">
            <a:off x="2890535" y="2336800"/>
            <a:ext cx="589265" cy="5800"/>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435100" y="1972804"/>
            <a:ext cx="1643141" cy="738664"/>
          </a:xfrm>
          <a:prstGeom prst="rect">
            <a:avLst/>
          </a:prstGeom>
          <a:noFill/>
        </p:spPr>
        <p:txBody>
          <a:bodyPr wrap="square" rtlCol="0">
            <a:spAutoFit/>
          </a:bodyPr>
          <a:lstStyle/>
          <a:p>
            <a:r>
              <a:rPr lang="en-US" sz="1400" b="1" dirty="0" smtClean="0"/>
              <a:t>Your app’s main program interface and </a:t>
            </a:r>
            <a:r>
              <a:rPr lang="en-US" sz="1400" b="1" dirty="0" err="1" smtClean="0"/>
              <a:t>implmentation</a:t>
            </a:r>
            <a:endParaRPr lang="en-US" sz="1400" b="1" dirty="0"/>
          </a:p>
        </p:txBody>
      </p:sp>
      <p:cxnSp>
        <p:nvCxnSpPr>
          <p:cNvPr id="35" name="Elbow Connector 34"/>
          <p:cNvCxnSpPr/>
          <p:nvPr/>
        </p:nvCxnSpPr>
        <p:spPr>
          <a:xfrm flipV="1">
            <a:off x="2877835" y="2832100"/>
            <a:ext cx="589265" cy="5800"/>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562100" y="2684004"/>
            <a:ext cx="1668541" cy="523220"/>
          </a:xfrm>
          <a:prstGeom prst="rect">
            <a:avLst/>
          </a:prstGeom>
          <a:noFill/>
        </p:spPr>
        <p:txBody>
          <a:bodyPr wrap="square" rtlCol="0">
            <a:spAutoFit/>
          </a:bodyPr>
          <a:lstStyle/>
          <a:p>
            <a:r>
              <a:rPr lang="en-US" sz="1400" b="1" dirty="0" smtClean="0"/>
              <a:t>Your app’s View Controller</a:t>
            </a:r>
            <a:endParaRPr lang="en-US" sz="1400" b="1" dirty="0"/>
          </a:p>
        </p:txBody>
      </p:sp>
      <p:cxnSp>
        <p:nvCxnSpPr>
          <p:cNvPr id="37" name="Elbow Connector 36"/>
          <p:cNvCxnSpPr/>
          <p:nvPr/>
        </p:nvCxnSpPr>
        <p:spPr>
          <a:xfrm flipV="1">
            <a:off x="2915935" y="3467100"/>
            <a:ext cx="589265" cy="5800"/>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498600" y="3192004"/>
            <a:ext cx="1719341" cy="738664"/>
          </a:xfrm>
          <a:prstGeom prst="rect">
            <a:avLst/>
          </a:prstGeom>
          <a:noFill/>
        </p:spPr>
        <p:txBody>
          <a:bodyPr wrap="square" rtlCol="0">
            <a:spAutoFit/>
          </a:bodyPr>
          <a:lstStyle/>
          <a:p>
            <a:r>
              <a:rPr lang="en-US" sz="1400" b="1" dirty="0" smtClean="0"/>
              <a:t>Your app’s splash screen interface builder</a:t>
            </a:r>
            <a:endParaRPr lang="en-US" sz="1400" b="1" dirty="0"/>
          </a:p>
        </p:txBody>
      </p:sp>
      <p:cxnSp>
        <p:nvCxnSpPr>
          <p:cNvPr id="44" name="Elbow Connector 43"/>
          <p:cNvCxnSpPr>
            <a:stCxn id="45" idx="1"/>
            <a:endCxn id="31" idx="3"/>
          </p:cNvCxnSpPr>
          <p:nvPr/>
        </p:nvCxnSpPr>
        <p:spPr>
          <a:xfrm rot="10800000">
            <a:off x="5054600" y="3073400"/>
            <a:ext cx="544030" cy="1811902"/>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598630" y="4512804"/>
            <a:ext cx="1195870" cy="744996"/>
          </a:xfrm>
          <a:prstGeom prst="rect">
            <a:avLst/>
          </a:prstGeom>
          <a:noFill/>
        </p:spPr>
        <p:txBody>
          <a:bodyPr wrap="square" rtlCol="0">
            <a:spAutoFit/>
          </a:bodyPr>
          <a:lstStyle/>
          <a:p>
            <a:r>
              <a:rPr lang="en-US" sz="1400" b="1" dirty="0" smtClean="0"/>
              <a:t>The main storyboard for your app</a:t>
            </a:r>
            <a:endParaRPr lang="en-US" sz="1400" b="1" dirty="0"/>
          </a:p>
        </p:txBody>
      </p:sp>
    </p:spTree>
    <p:extLst>
      <p:ext uri="{BB962C8B-B14F-4D97-AF65-F5344CB8AC3E}">
        <p14:creationId xmlns:p14="http://schemas.microsoft.com/office/powerpoint/2010/main" val="1014416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9-24 at 10.21.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0" y="0"/>
            <a:ext cx="6440365" cy="6858000"/>
          </a:xfrm>
          <a:prstGeom prst="rect">
            <a:avLst/>
          </a:prstGeom>
        </p:spPr>
      </p:pic>
      <p:sp>
        <p:nvSpPr>
          <p:cNvPr id="4" name="TextBox 3"/>
          <p:cNvSpPr txBox="1"/>
          <p:nvPr/>
        </p:nvSpPr>
        <p:spPr>
          <a:xfrm>
            <a:off x="1651000" y="2032000"/>
            <a:ext cx="3263900" cy="2862323"/>
          </a:xfrm>
          <a:prstGeom prst="rect">
            <a:avLst/>
          </a:prstGeom>
          <a:noFill/>
        </p:spPr>
        <p:txBody>
          <a:bodyPr wrap="square" rtlCol="0">
            <a:spAutoFit/>
          </a:bodyPr>
          <a:lstStyle/>
          <a:p>
            <a:r>
              <a:rPr lang="en-US" dirty="0" smtClean="0"/>
              <a:t>When you run for the first time, the simulator compiles and publishes the app to itself, shows the splash screen briefly and then ends at an empty screen.  This is because we haven’t added any functionality to the app as yet.</a:t>
            </a:r>
          </a:p>
          <a:p>
            <a:endParaRPr lang="en-US" dirty="0"/>
          </a:p>
          <a:p>
            <a:r>
              <a:rPr lang="en-US" dirty="0" smtClean="0"/>
              <a:t>Be patient – the simulator can take some time to load up.</a:t>
            </a:r>
            <a:endParaRPr lang="en-US" dirty="0"/>
          </a:p>
        </p:txBody>
      </p:sp>
    </p:spTree>
    <p:extLst>
      <p:ext uri="{BB962C8B-B14F-4D97-AF65-F5344CB8AC3E}">
        <p14:creationId xmlns:p14="http://schemas.microsoft.com/office/powerpoint/2010/main" val="379913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778483"/>
          </a:xfrm>
        </p:spPr>
        <p:txBody>
          <a:bodyPr/>
          <a:lstStyle/>
          <a:p>
            <a:r>
              <a:rPr lang="en-US" cap="none" dirty="0" smtClean="0"/>
              <a:t>A closer </a:t>
            </a:r>
            <a:r>
              <a:rPr lang="en-US" cap="none" dirty="0"/>
              <a:t>l</a:t>
            </a:r>
            <a:r>
              <a:rPr lang="en-US" cap="none" dirty="0" smtClean="0"/>
              <a:t>ook at the project</a:t>
            </a:r>
            <a:endParaRPr lang="en-US" cap="none" dirty="0"/>
          </a:p>
        </p:txBody>
      </p:sp>
      <p:sp>
        <p:nvSpPr>
          <p:cNvPr id="3" name="Content Placeholder 2"/>
          <p:cNvSpPr>
            <a:spLocks noGrp="1"/>
          </p:cNvSpPr>
          <p:nvPr>
            <p:ph sz="quarter" idx="13"/>
          </p:nvPr>
        </p:nvSpPr>
        <p:spPr>
          <a:xfrm>
            <a:off x="913774" y="1536700"/>
            <a:ext cx="10363826" cy="4635500"/>
          </a:xfrm>
        </p:spPr>
        <p:txBody>
          <a:bodyPr>
            <a:normAutofit/>
          </a:bodyPr>
          <a:lstStyle/>
          <a:p>
            <a:r>
              <a:rPr lang="en-US" cap="none" dirty="0" err="1" smtClean="0"/>
              <a:t>main.m</a:t>
            </a:r>
            <a:r>
              <a:rPr lang="en-US" cap="none" dirty="0" smtClean="0"/>
              <a:t> – </a:t>
            </a:r>
          </a:p>
          <a:p>
            <a:pPr lvl="1">
              <a:buFont typeface="Wingdings" charset="2"/>
              <a:buChar char="Ø"/>
            </a:pPr>
            <a:r>
              <a:rPr lang="en-US" cap="none" dirty="0" smtClean="0"/>
              <a:t>This is the main which is called by the </a:t>
            </a:r>
            <a:r>
              <a:rPr lang="en-US" cap="none" dirty="0" err="1" smtClean="0"/>
              <a:t>iOS</a:t>
            </a:r>
            <a:r>
              <a:rPr lang="en-US" cap="none" dirty="0" smtClean="0"/>
              <a:t> to run your app.</a:t>
            </a:r>
          </a:p>
          <a:p>
            <a:pPr lvl="1">
              <a:buFont typeface="Wingdings" charset="2"/>
              <a:buChar char="Ø"/>
            </a:pPr>
            <a:r>
              <a:rPr lang="en-US" cap="none" dirty="0" smtClean="0"/>
              <a:t>Initializes @</a:t>
            </a:r>
            <a:r>
              <a:rPr lang="en-US" cap="none" dirty="0" err="1" smtClean="0"/>
              <a:t>autoreleasepool</a:t>
            </a:r>
            <a:r>
              <a:rPr lang="en-US" cap="none" dirty="0" smtClean="0"/>
              <a:t> to keep track of resource / memory usage and frees them as necessary</a:t>
            </a:r>
          </a:p>
          <a:p>
            <a:pPr lvl="1">
              <a:buFont typeface="Wingdings" charset="2"/>
              <a:buChar char="Ø"/>
            </a:pPr>
            <a:r>
              <a:rPr lang="en-US" cap="none" dirty="0" smtClean="0"/>
              <a:t> Calls the main for the UI since that is how visual apps are structured</a:t>
            </a:r>
          </a:p>
          <a:p>
            <a:pPr>
              <a:buFont typeface="Arial"/>
              <a:buChar char="•"/>
            </a:pPr>
            <a:r>
              <a:rPr lang="en-US" cap="none" dirty="0" err="1"/>
              <a:t>I</a:t>
            </a:r>
            <a:r>
              <a:rPr lang="en-US" cap="none" dirty="0" err="1" smtClean="0"/>
              <a:t>nfo.plist</a:t>
            </a:r>
            <a:r>
              <a:rPr lang="en-US" cap="none" dirty="0" smtClean="0"/>
              <a:t> –</a:t>
            </a:r>
          </a:p>
          <a:p>
            <a:pPr lvl="1">
              <a:buFont typeface="Wingdings" charset="2"/>
              <a:buChar char="Ø"/>
            </a:pPr>
            <a:r>
              <a:rPr lang="en-US" cap="none" dirty="0" smtClean="0"/>
              <a:t>A manifest of all the essential properties the app will expose to </a:t>
            </a:r>
            <a:r>
              <a:rPr lang="en-US" cap="none" dirty="0" err="1" smtClean="0"/>
              <a:t>iOS</a:t>
            </a:r>
            <a:r>
              <a:rPr lang="en-US" cap="none" dirty="0" smtClean="0"/>
              <a:t> once published</a:t>
            </a:r>
          </a:p>
          <a:p>
            <a:pPr>
              <a:buFont typeface="Arial"/>
              <a:buChar char="•"/>
            </a:pPr>
            <a:r>
              <a:rPr lang="en-US" cap="none" dirty="0" err="1" smtClean="0"/>
              <a:t>LaunchScreen.xib</a:t>
            </a:r>
            <a:r>
              <a:rPr lang="en-US" cap="none" dirty="0" smtClean="0"/>
              <a:t> –</a:t>
            </a:r>
          </a:p>
          <a:p>
            <a:pPr lvl="1">
              <a:buFont typeface="Wingdings" charset="2"/>
              <a:buChar char="Ø"/>
            </a:pPr>
            <a:r>
              <a:rPr lang="en-US" cap="none" dirty="0" smtClean="0"/>
              <a:t>The interface builder for the splash screen of your app – it is visually designed using drag and drop</a:t>
            </a:r>
          </a:p>
          <a:p>
            <a:pPr>
              <a:buFont typeface="Arial"/>
              <a:buChar char="•"/>
            </a:pPr>
            <a:r>
              <a:rPr lang="en-US" cap="none" dirty="0" err="1" smtClean="0"/>
              <a:t>Images.xcassets</a:t>
            </a:r>
            <a:r>
              <a:rPr lang="en-US" cap="none" dirty="0" smtClean="0"/>
              <a:t> – </a:t>
            </a:r>
          </a:p>
          <a:p>
            <a:pPr lvl="1">
              <a:buFont typeface="Wingdings" charset="2"/>
              <a:buChar char="Ø"/>
            </a:pPr>
            <a:r>
              <a:rPr lang="en-US" cap="none" dirty="0" smtClean="0"/>
              <a:t>An inventory of image resources used in the app starting with the </a:t>
            </a:r>
            <a:r>
              <a:rPr lang="en-US" cap="none" dirty="0" err="1" smtClean="0"/>
              <a:t>AppIcon</a:t>
            </a:r>
            <a:r>
              <a:rPr lang="en-US" cap="none" dirty="0" smtClean="0"/>
              <a:t> that shows up on the device to launch the app</a:t>
            </a:r>
            <a:endParaRPr lang="en-US" cap="none" dirty="0"/>
          </a:p>
        </p:txBody>
      </p:sp>
    </p:spTree>
    <p:extLst>
      <p:ext uri="{BB962C8B-B14F-4D97-AF65-F5344CB8AC3E}">
        <p14:creationId xmlns:p14="http://schemas.microsoft.com/office/powerpoint/2010/main" val="2012467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778483"/>
          </a:xfrm>
        </p:spPr>
        <p:txBody>
          <a:bodyPr/>
          <a:lstStyle/>
          <a:p>
            <a:r>
              <a:rPr lang="en-US" cap="none" dirty="0" smtClean="0"/>
              <a:t>A closer </a:t>
            </a:r>
            <a:r>
              <a:rPr lang="en-US" cap="none" dirty="0"/>
              <a:t>l</a:t>
            </a:r>
            <a:r>
              <a:rPr lang="en-US" cap="none" dirty="0" smtClean="0"/>
              <a:t>ook at the project - 2</a:t>
            </a:r>
            <a:endParaRPr lang="en-US" cap="none" dirty="0"/>
          </a:p>
        </p:txBody>
      </p:sp>
      <p:sp>
        <p:nvSpPr>
          <p:cNvPr id="3" name="Content Placeholder 2"/>
          <p:cNvSpPr>
            <a:spLocks noGrp="1"/>
          </p:cNvSpPr>
          <p:nvPr>
            <p:ph sz="quarter" idx="13"/>
          </p:nvPr>
        </p:nvSpPr>
        <p:spPr>
          <a:xfrm>
            <a:off x="913774" y="1536700"/>
            <a:ext cx="10363826" cy="4889500"/>
          </a:xfrm>
        </p:spPr>
        <p:txBody>
          <a:bodyPr>
            <a:normAutofit fontScale="92500" lnSpcReduction="20000"/>
          </a:bodyPr>
          <a:lstStyle/>
          <a:p>
            <a:r>
              <a:rPr lang="en-US" cap="none" dirty="0" err="1" smtClean="0"/>
              <a:t>AppDelegate.h</a:t>
            </a:r>
            <a:r>
              <a:rPr lang="en-US" cap="none" dirty="0" smtClean="0"/>
              <a:t> – </a:t>
            </a:r>
          </a:p>
          <a:p>
            <a:pPr lvl="1">
              <a:buFont typeface="Wingdings" charset="2"/>
              <a:buChar char="Ø"/>
            </a:pPr>
            <a:r>
              <a:rPr lang="en-US" cap="none" dirty="0" smtClean="0"/>
              <a:t>The default or main delegate interface (header) of your app – see the keyword ‘@interface’</a:t>
            </a:r>
          </a:p>
          <a:p>
            <a:pPr lvl="1">
              <a:buFont typeface="Wingdings" charset="2"/>
              <a:buChar char="Ø"/>
            </a:pPr>
            <a:r>
              <a:rPr lang="en-US" cap="none" dirty="0" smtClean="0"/>
              <a:t>Imports (or includes) </a:t>
            </a:r>
            <a:r>
              <a:rPr lang="en-US" cap="none" dirty="0" err="1" smtClean="0"/>
              <a:t>UIKit.h</a:t>
            </a:r>
            <a:r>
              <a:rPr lang="en-US" cap="none" dirty="0" smtClean="0"/>
              <a:t> which provides for using </a:t>
            </a:r>
            <a:r>
              <a:rPr lang="en-US" cap="none" dirty="0" err="1" smtClean="0"/>
              <a:t>iOS</a:t>
            </a:r>
            <a:r>
              <a:rPr lang="en-US" cap="none" dirty="0" smtClean="0"/>
              <a:t> UI capabilities</a:t>
            </a:r>
          </a:p>
          <a:p>
            <a:pPr>
              <a:buFont typeface="Arial"/>
              <a:buChar char="•"/>
            </a:pPr>
            <a:r>
              <a:rPr lang="en-US" cap="none" dirty="0" err="1" smtClean="0"/>
              <a:t>AppDelegate.m</a:t>
            </a:r>
            <a:r>
              <a:rPr lang="en-US" cap="none" dirty="0" smtClean="0"/>
              <a:t> –</a:t>
            </a:r>
          </a:p>
          <a:p>
            <a:pPr lvl="1">
              <a:buFont typeface="Wingdings" charset="2"/>
              <a:buChar char="Ø"/>
            </a:pPr>
            <a:r>
              <a:rPr lang="en-US" cap="none" dirty="0" smtClean="0"/>
              <a:t>The default or main delegate implementation (code) of your app – see the keyword ‘@implementation’</a:t>
            </a:r>
          </a:p>
          <a:p>
            <a:pPr lvl="1">
              <a:buFont typeface="Wingdings" charset="2"/>
              <a:buChar char="Ø"/>
            </a:pPr>
            <a:r>
              <a:rPr lang="en-US" cap="none" dirty="0" smtClean="0"/>
              <a:t>Contains six main methods – their inline documentation clearly explains their purpose within the app</a:t>
            </a:r>
          </a:p>
          <a:p>
            <a:pPr>
              <a:buFont typeface="Arial"/>
              <a:buChar char="•"/>
            </a:pPr>
            <a:r>
              <a:rPr lang="en-US" cap="none" dirty="0" err="1" smtClean="0"/>
              <a:t>ViewController.h</a:t>
            </a:r>
            <a:r>
              <a:rPr lang="en-US" cap="none" dirty="0" smtClean="0"/>
              <a:t> –</a:t>
            </a:r>
          </a:p>
          <a:p>
            <a:pPr lvl="1">
              <a:buFont typeface="Wingdings" charset="2"/>
              <a:buChar char="Ø"/>
            </a:pPr>
            <a:r>
              <a:rPr lang="en-US" cap="none" dirty="0" smtClean="0"/>
              <a:t>The interface of your app’s DEFAULT view controller, i.e. the connection between the UI and app main</a:t>
            </a:r>
          </a:p>
          <a:p>
            <a:pPr lvl="1">
              <a:buFont typeface="Wingdings" charset="2"/>
              <a:buChar char="Ø"/>
            </a:pPr>
            <a:r>
              <a:rPr lang="en-US" cap="none" dirty="0" smtClean="0"/>
              <a:t>Default </a:t>
            </a:r>
            <a:r>
              <a:rPr lang="en-US" cap="none" dirty="0" err="1" smtClean="0"/>
              <a:t>viewcontroller.h</a:t>
            </a:r>
            <a:r>
              <a:rPr lang="en-US" cap="none" dirty="0" smtClean="0"/>
              <a:t> doesn’t need to be explicitly included in the </a:t>
            </a:r>
            <a:r>
              <a:rPr lang="en-US" cap="none" dirty="0" err="1" smtClean="0"/>
              <a:t>appdelegate.m</a:t>
            </a:r>
            <a:r>
              <a:rPr lang="en-US" cap="none" dirty="0" smtClean="0"/>
              <a:t>, others will need to be</a:t>
            </a:r>
          </a:p>
          <a:p>
            <a:pPr>
              <a:buFont typeface="Arial"/>
              <a:buChar char="•"/>
            </a:pPr>
            <a:r>
              <a:rPr lang="en-US" cap="none" dirty="0" err="1" smtClean="0"/>
              <a:t>ViewController.cpp</a:t>
            </a:r>
            <a:r>
              <a:rPr lang="en-US" cap="none" dirty="0" smtClean="0"/>
              <a:t> – </a:t>
            </a:r>
          </a:p>
          <a:p>
            <a:pPr lvl="1">
              <a:buFont typeface="Wingdings" charset="2"/>
              <a:buChar char="Ø"/>
            </a:pPr>
            <a:r>
              <a:rPr lang="en-US" cap="none" dirty="0" smtClean="0"/>
              <a:t>The implementation of your app’s DEFAULT view controller which contains two main methods</a:t>
            </a:r>
          </a:p>
          <a:p>
            <a:pPr>
              <a:buFont typeface="Arial"/>
              <a:buChar char="•"/>
            </a:pPr>
            <a:r>
              <a:rPr lang="en-US" cap="none" dirty="0" err="1" smtClean="0"/>
              <a:t>Main.storyboard</a:t>
            </a:r>
            <a:r>
              <a:rPr lang="en-US" cap="none" dirty="0" smtClean="0"/>
              <a:t> – </a:t>
            </a:r>
          </a:p>
          <a:p>
            <a:pPr lvl="1">
              <a:buFont typeface="Wingdings" charset="2"/>
              <a:buChar char="Ø"/>
            </a:pPr>
            <a:r>
              <a:rPr lang="en-US" cap="none" dirty="0" smtClean="0"/>
              <a:t>This is the drawing board where you will start putting your visual resources to make the app useful</a:t>
            </a:r>
            <a:endParaRPr lang="en-US" cap="none" dirty="0"/>
          </a:p>
        </p:txBody>
      </p:sp>
    </p:spTree>
    <p:extLst>
      <p:ext uri="{BB962C8B-B14F-4D97-AF65-F5344CB8AC3E}">
        <p14:creationId xmlns:p14="http://schemas.microsoft.com/office/powerpoint/2010/main" val="416012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4-09-24 at 10.56.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1200660" cy="6858000"/>
          </a:xfrm>
          <a:prstGeom prst="rect">
            <a:avLst/>
          </a:prstGeom>
        </p:spPr>
      </p:pic>
    </p:spTree>
    <p:extLst>
      <p:ext uri="{BB962C8B-B14F-4D97-AF65-F5344CB8AC3E}">
        <p14:creationId xmlns:p14="http://schemas.microsoft.com/office/powerpoint/2010/main" val="3246354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0.57.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1200660" cy="6858000"/>
          </a:xfrm>
          <a:prstGeom prst="rect">
            <a:avLst/>
          </a:prstGeom>
        </p:spPr>
      </p:pic>
      <p:cxnSp>
        <p:nvCxnSpPr>
          <p:cNvPr id="4" name="Curved Connector 3"/>
          <p:cNvCxnSpPr/>
          <p:nvPr/>
        </p:nvCxnSpPr>
        <p:spPr>
          <a:xfrm rot="10800000">
            <a:off x="6121400" y="3517900"/>
            <a:ext cx="3060700" cy="18669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27700" y="4356100"/>
            <a:ext cx="1765300" cy="738664"/>
          </a:xfrm>
          <a:prstGeom prst="rect">
            <a:avLst/>
          </a:prstGeom>
          <a:noFill/>
        </p:spPr>
        <p:txBody>
          <a:bodyPr wrap="square" rtlCol="0">
            <a:spAutoFit/>
          </a:bodyPr>
          <a:lstStyle/>
          <a:p>
            <a:r>
              <a:rPr lang="en-US" sz="1400" b="1" dirty="0" smtClean="0"/>
              <a:t>Drag and drop a button to the center of the storyboard</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09.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5359400" y="2006600"/>
            <a:ext cx="2870200" cy="738664"/>
          </a:xfrm>
          <a:prstGeom prst="rect">
            <a:avLst/>
          </a:prstGeom>
          <a:noFill/>
        </p:spPr>
        <p:txBody>
          <a:bodyPr wrap="square" rtlCol="0">
            <a:spAutoFit/>
          </a:bodyPr>
          <a:lstStyle/>
          <a:p>
            <a:r>
              <a:rPr lang="en-US" sz="1400" b="1" dirty="0" smtClean="0"/>
              <a:t>Let’s give the button some label – also highlight the background using the identity inspector on the RHS</a:t>
            </a:r>
            <a:endParaRPr lang="en-US" sz="1400" b="1" dirty="0"/>
          </a:p>
        </p:txBody>
      </p:sp>
      <p:sp>
        <p:nvSpPr>
          <p:cNvPr id="4" name="TextBox 3"/>
          <p:cNvSpPr txBox="1"/>
          <p:nvPr/>
        </p:nvSpPr>
        <p:spPr>
          <a:xfrm>
            <a:off x="5334000" y="4406900"/>
            <a:ext cx="2806700" cy="954107"/>
          </a:xfrm>
          <a:prstGeom prst="rect">
            <a:avLst/>
          </a:prstGeom>
          <a:noFill/>
        </p:spPr>
        <p:txBody>
          <a:bodyPr wrap="square" rtlCol="0">
            <a:spAutoFit/>
          </a:bodyPr>
          <a:lstStyle/>
          <a:p>
            <a:r>
              <a:rPr lang="en-US" sz="1400" b="1" dirty="0" smtClean="0"/>
              <a:t>If you run the app now, nothing will happen as we haven’t connected the changed storyboard to the </a:t>
            </a:r>
            <a:r>
              <a:rPr lang="en-US" sz="1400" b="1" dirty="0" err="1" smtClean="0"/>
              <a:t>ViewController</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9-24 at 11.0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5" name="TextBox 4"/>
          <p:cNvSpPr txBox="1"/>
          <p:nvPr/>
        </p:nvSpPr>
        <p:spPr>
          <a:xfrm>
            <a:off x="3251200" y="4356100"/>
            <a:ext cx="4940300" cy="954107"/>
          </a:xfrm>
          <a:prstGeom prst="rect">
            <a:avLst/>
          </a:prstGeom>
          <a:noFill/>
        </p:spPr>
        <p:txBody>
          <a:bodyPr wrap="square" rtlCol="0">
            <a:spAutoFit/>
          </a:bodyPr>
          <a:lstStyle/>
          <a:p>
            <a:r>
              <a:rPr lang="en-US" sz="1400" b="1" dirty="0" smtClean="0"/>
              <a:t>To connect the button to your </a:t>
            </a:r>
            <a:r>
              <a:rPr lang="en-US" sz="1400" b="1" dirty="0" err="1" smtClean="0"/>
              <a:t>ViewController</a:t>
            </a:r>
            <a:r>
              <a:rPr lang="en-US" sz="1400" b="1" dirty="0" smtClean="0"/>
              <a:t>, bring up the Assistant Editor making sure the </a:t>
            </a:r>
            <a:r>
              <a:rPr lang="en-US" sz="1400" b="1" dirty="0" err="1" smtClean="0"/>
              <a:t>Main.storyboard</a:t>
            </a:r>
            <a:r>
              <a:rPr lang="en-US" sz="1400" b="1" dirty="0" smtClean="0"/>
              <a:t> file was selected in the project navigator.  This will open up the </a:t>
            </a:r>
            <a:r>
              <a:rPr lang="en-US" sz="1400" b="1" dirty="0" err="1" smtClean="0"/>
              <a:t>ViewController.m</a:t>
            </a:r>
            <a:r>
              <a:rPr lang="en-US" sz="1400" b="1" dirty="0" smtClean="0"/>
              <a:t> in right hand editor.</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0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2184400" y="4165600"/>
            <a:ext cx="6527800" cy="1815882"/>
          </a:xfrm>
          <a:prstGeom prst="rect">
            <a:avLst/>
          </a:prstGeom>
          <a:noFill/>
        </p:spPr>
        <p:txBody>
          <a:bodyPr wrap="square" rtlCol="0">
            <a:spAutoFit/>
          </a:bodyPr>
          <a:lstStyle/>
          <a:p>
            <a:r>
              <a:rPr lang="en-US" sz="1400" b="1" dirty="0" smtClean="0"/>
              <a:t>First we need to define an Outlet, i.e. an interface for the button –</a:t>
            </a:r>
          </a:p>
          <a:p>
            <a:r>
              <a:rPr lang="en-US" sz="1400" b="1" dirty="0" smtClean="0"/>
              <a:t>To do this, move your mouse on the button until the hand appear, press and keep pressed the mouse-pad, then click and keep clicked the Control button and then drag the button with the other hand to the right editor between the @interface and @end on top – you should see a black text box indicating an outlet.  Now let go.</a:t>
            </a:r>
          </a:p>
          <a:p>
            <a:endParaRPr lang="en-US" sz="1400" b="1" dirty="0"/>
          </a:p>
          <a:p>
            <a:r>
              <a:rPr lang="en-US" sz="1400" b="1" dirty="0" smtClean="0"/>
              <a:t>Once the popup appears, provide a name without spaces – this will create the code for the outlet you need.</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Introductions</a:t>
            </a:r>
            <a:endParaRPr lang="en-US" cap="none" dirty="0"/>
          </a:p>
        </p:txBody>
      </p:sp>
      <p:sp>
        <p:nvSpPr>
          <p:cNvPr id="3" name="Content Placeholder 2"/>
          <p:cNvSpPr>
            <a:spLocks noGrp="1"/>
          </p:cNvSpPr>
          <p:nvPr>
            <p:ph sz="quarter" idx="13"/>
          </p:nvPr>
        </p:nvSpPr>
        <p:spPr>
          <a:xfrm>
            <a:off x="913774" y="1828799"/>
            <a:ext cx="10363826" cy="4114800"/>
          </a:xfrm>
        </p:spPr>
        <p:txBody>
          <a:bodyPr>
            <a:normAutofit/>
          </a:bodyPr>
          <a:lstStyle/>
          <a:p>
            <a:r>
              <a:rPr lang="en-US" sz="2400" cap="none" dirty="0" smtClean="0"/>
              <a:t>About the Instructor</a:t>
            </a:r>
          </a:p>
          <a:p>
            <a:r>
              <a:rPr lang="en-US" sz="2400" cap="none" dirty="0" smtClean="0"/>
              <a:t>About the Students</a:t>
            </a:r>
          </a:p>
          <a:p>
            <a:pPr lvl="1"/>
            <a:r>
              <a:rPr lang="en-US" sz="2200" cap="none" dirty="0" smtClean="0"/>
              <a:t>Prior programming experience?</a:t>
            </a:r>
          </a:p>
          <a:p>
            <a:pPr lvl="1"/>
            <a:r>
              <a:rPr lang="en-US" sz="2200" cap="none" dirty="0" smtClean="0"/>
              <a:t>Familiarity with Object Oriented Programming?</a:t>
            </a:r>
          </a:p>
          <a:p>
            <a:pPr lvl="1"/>
            <a:r>
              <a:rPr lang="en-US" sz="2200" cap="none" dirty="0" smtClean="0"/>
              <a:t>Familiarity with Mac OSX and/or iOS development?</a:t>
            </a:r>
          </a:p>
          <a:p>
            <a:r>
              <a:rPr lang="en-US" sz="2400" cap="none" dirty="0" smtClean="0"/>
              <a:t>Syllabus, Labs and Tests</a:t>
            </a:r>
          </a:p>
          <a:p>
            <a:pPr lvl="1"/>
            <a:r>
              <a:rPr lang="en-US" sz="2200" cap="none" dirty="0" smtClean="0"/>
              <a:t>Catalyst Course page – Syllabus PDF</a:t>
            </a:r>
          </a:p>
          <a:p>
            <a:pPr lvl="1"/>
            <a:r>
              <a:rPr lang="en-US" sz="2200" cap="none" dirty="0" smtClean="0"/>
              <a:t>Collaboration vs Plagiarism</a:t>
            </a:r>
          </a:p>
          <a:p>
            <a:endParaRPr lang="en-US" sz="2400" cap="none" dirty="0"/>
          </a:p>
        </p:txBody>
      </p:sp>
    </p:spTree>
    <p:extLst>
      <p:ext uri="{BB962C8B-B14F-4D97-AF65-F5344CB8AC3E}">
        <p14:creationId xmlns:p14="http://schemas.microsoft.com/office/powerpoint/2010/main" val="4005504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06.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2717800" y="4635500"/>
            <a:ext cx="6083300" cy="954107"/>
          </a:xfrm>
          <a:prstGeom prst="rect">
            <a:avLst/>
          </a:prstGeom>
          <a:noFill/>
        </p:spPr>
        <p:txBody>
          <a:bodyPr wrap="square" rtlCol="0">
            <a:spAutoFit/>
          </a:bodyPr>
          <a:lstStyle/>
          <a:p>
            <a:r>
              <a:rPr lang="en-US" sz="1400" b="1" dirty="0" smtClean="0"/>
              <a:t>Repeat the press/drag process a second time to just before the last @end of the file – this will give you the indication of creating an action for the button.</a:t>
            </a:r>
          </a:p>
          <a:p>
            <a:endParaRPr lang="en-US" sz="1400" b="1" dirty="0"/>
          </a:p>
          <a:p>
            <a:r>
              <a:rPr lang="en-US" sz="1400" b="1" dirty="0" smtClean="0"/>
              <a:t>Now the button has been connected to the View Controller.</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18.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3860800" y="4406900"/>
            <a:ext cx="4279900" cy="738664"/>
          </a:xfrm>
          <a:prstGeom prst="rect">
            <a:avLst/>
          </a:prstGeom>
          <a:noFill/>
        </p:spPr>
        <p:txBody>
          <a:bodyPr wrap="square" rtlCol="0">
            <a:spAutoFit/>
          </a:bodyPr>
          <a:lstStyle/>
          <a:p>
            <a:r>
              <a:rPr lang="en-US" sz="1400" b="1" dirty="0" smtClean="0"/>
              <a:t>Now if you run the app again, the button will be clickable but nothing will happen as we haven’t added any response to the button action.</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19.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900" y="0"/>
            <a:ext cx="6440365" cy="6858000"/>
          </a:xfrm>
          <a:prstGeom prst="rect">
            <a:avLst/>
          </a:prstGeom>
        </p:spPr>
      </p:pic>
      <p:sp>
        <p:nvSpPr>
          <p:cNvPr id="3" name="TextBox 2"/>
          <p:cNvSpPr txBox="1"/>
          <p:nvPr/>
        </p:nvSpPr>
        <p:spPr>
          <a:xfrm>
            <a:off x="1600200" y="2768600"/>
            <a:ext cx="2806700" cy="1169551"/>
          </a:xfrm>
          <a:prstGeom prst="rect">
            <a:avLst/>
          </a:prstGeom>
          <a:noFill/>
        </p:spPr>
        <p:txBody>
          <a:bodyPr wrap="square" rtlCol="0">
            <a:spAutoFit/>
          </a:bodyPr>
          <a:lstStyle/>
          <a:p>
            <a:r>
              <a:rPr lang="en-US" sz="1400" b="1" dirty="0" smtClean="0"/>
              <a:t>Don’t worry that the button doesn’t show up in the center – it is because we chose the form factor to be any height, any width and the simulator tries to optimize</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2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Rectangle 2"/>
          <p:cNvSpPr/>
          <p:nvPr/>
        </p:nvSpPr>
        <p:spPr>
          <a:xfrm>
            <a:off x="6248400" y="3886200"/>
            <a:ext cx="2984500" cy="939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806700" y="4000500"/>
            <a:ext cx="3175000" cy="1384995"/>
          </a:xfrm>
          <a:prstGeom prst="rect">
            <a:avLst/>
          </a:prstGeom>
          <a:noFill/>
        </p:spPr>
        <p:txBody>
          <a:bodyPr wrap="square" rtlCol="0">
            <a:spAutoFit/>
          </a:bodyPr>
          <a:lstStyle/>
          <a:p>
            <a:r>
              <a:rPr lang="en-US" sz="1400" b="1" dirty="0" smtClean="0"/>
              <a:t>Add these two lines of code to the @</a:t>
            </a:r>
            <a:r>
              <a:rPr lang="en-US" sz="1400" b="1" dirty="0" err="1" smtClean="0"/>
              <a:t>IBAction</a:t>
            </a:r>
            <a:r>
              <a:rPr lang="en-US" sz="1400" b="1" dirty="0" smtClean="0"/>
              <a:t> method to define properties and response for the button.</a:t>
            </a:r>
          </a:p>
          <a:p>
            <a:endParaRPr lang="en-US" sz="1400" b="1" dirty="0"/>
          </a:p>
          <a:p>
            <a:r>
              <a:rPr lang="en-US" sz="1400" b="1" dirty="0" smtClean="0"/>
              <a:t>Now when the app is run, it will provide a response will be shown.</a:t>
            </a:r>
            <a:endParaRPr lang="en-US" sz="1400" b="1" dirty="0"/>
          </a:p>
        </p:txBody>
      </p:sp>
    </p:spTree>
    <p:extLst>
      <p:ext uri="{BB962C8B-B14F-4D97-AF65-F5344CB8AC3E}">
        <p14:creationId xmlns:p14="http://schemas.microsoft.com/office/powerpoint/2010/main" val="2327482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2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0"/>
            <a:ext cx="6440365" cy="6858000"/>
          </a:xfrm>
          <a:prstGeom prst="rect">
            <a:avLst/>
          </a:prstGeom>
        </p:spPr>
      </p:pic>
    </p:spTree>
    <p:extLst>
      <p:ext uri="{BB962C8B-B14F-4D97-AF65-F5344CB8AC3E}">
        <p14:creationId xmlns:p14="http://schemas.microsoft.com/office/powerpoint/2010/main" val="2327482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Hello World – using Swift</a:t>
            </a:r>
            <a:endParaRPr lang="en-US" cap="none" dirty="0"/>
          </a:p>
        </p:txBody>
      </p:sp>
      <p:pic>
        <p:nvPicPr>
          <p:cNvPr id="5" name="Content Placeholder 4" descr="Screen Shot 2014-09-22 at 1.09.04 PM.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3721" b="9003"/>
          <a:stretch/>
        </p:blipFill>
        <p:spPr>
          <a:xfrm>
            <a:off x="1647528" y="1270053"/>
            <a:ext cx="9030547" cy="4825745"/>
          </a:xfrm>
        </p:spPr>
      </p:pic>
    </p:spTree>
    <p:extLst>
      <p:ext uri="{BB962C8B-B14F-4D97-AF65-F5344CB8AC3E}">
        <p14:creationId xmlns:p14="http://schemas.microsoft.com/office/powerpoint/2010/main" val="3621242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0.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Rectangle 2"/>
          <p:cNvSpPr/>
          <p:nvPr/>
        </p:nvSpPr>
        <p:spPr>
          <a:xfrm>
            <a:off x="4318000" y="2082800"/>
            <a:ext cx="3403600" cy="431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482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0.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2327482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Rectangle 2"/>
          <p:cNvSpPr/>
          <p:nvPr/>
        </p:nvSpPr>
        <p:spPr>
          <a:xfrm>
            <a:off x="381000" y="1028700"/>
            <a:ext cx="2133600" cy="15367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87400" y="2641600"/>
            <a:ext cx="1714500" cy="1815882"/>
          </a:xfrm>
          <a:prstGeom prst="rect">
            <a:avLst/>
          </a:prstGeom>
          <a:noFill/>
        </p:spPr>
        <p:txBody>
          <a:bodyPr wrap="square" rtlCol="0">
            <a:spAutoFit/>
          </a:bodyPr>
          <a:lstStyle/>
          <a:p>
            <a:r>
              <a:rPr lang="en-US" sz="1400" b="1" dirty="0" smtClean="0"/>
              <a:t>Interface and Implementation are now combined into one.  No more application main – control is passed directly to </a:t>
            </a:r>
            <a:r>
              <a:rPr lang="en-US" sz="1400" b="1" dirty="0" err="1" smtClean="0"/>
              <a:t>AppDelegate.swift</a:t>
            </a:r>
            <a:endParaRPr lang="en-US" sz="1400" b="1" dirty="0"/>
          </a:p>
        </p:txBody>
      </p:sp>
    </p:spTree>
    <p:extLst>
      <p:ext uri="{BB962C8B-B14F-4D97-AF65-F5344CB8AC3E}">
        <p14:creationId xmlns:p14="http://schemas.microsoft.com/office/powerpoint/2010/main" val="1095096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2.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cxnSp>
        <p:nvCxnSpPr>
          <p:cNvPr id="3" name="Curved Connector 2"/>
          <p:cNvCxnSpPr/>
          <p:nvPr/>
        </p:nvCxnSpPr>
        <p:spPr>
          <a:xfrm rot="10800000">
            <a:off x="6299200" y="3467100"/>
            <a:ext cx="2921000" cy="250190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509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05 at 4.16.07 PM.png"/>
          <p:cNvPicPr>
            <a:picLocks noChangeAspect="1"/>
          </p:cNvPicPr>
          <p:nvPr/>
        </p:nvPicPr>
        <p:blipFill rotWithShape="1">
          <a:blip r:embed="rId2">
            <a:extLst>
              <a:ext uri="{28A0092B-C50C-407E-A947-70E740481C1C}">
                <a14:useLocalDpi xmlns:a14="http://schemas.microsoft.com/office/drawing/2010/main" val="0"/>
              </a:ext>
            </a:extLst>
          </a:blip>
          <a:srcRect l="-5787" r="5787"/>
          <a:stretch/>
        </p:blipFill>
        <p:spPr>
          <a:xfrm>
            <a:off x="0" y="0"/>
            <a:ext cx="10972800" cy="6858000"/>
          </a:xfrm>
          <a:prstGeom prst="rect">
            <a:avLst/>
          </a:prstGeom>
        </p:spPr>
      </p:pic>
    </p:spTree>
    <p:extLst>
      <p:ext uri="{BB962C8B-B14F-4D97-AF65-F5344CB8AC3E}">
        <p14:creationId xmlns:p14="http://schemas.microsoft.com/office/powerpoint/2010/main" val="814084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2.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Tree>
    <p:extLst>
      <p:ext uri="{BB962C8B-B14F-4D97-AF65-F5344CB8AC3E}">
        <p14:creationId xmlns:p14="http://schemas.microsoft.com/office/powerpoint/2010/main" val="1095096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3.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3860800" y="4406900"/>
            <a:ext cx="4279900" cy="523220"/>
          </a:xfrm>
          <a:prstGeom prst="rect">
            <a:avLst/>
          </a:prstGeom>
          <a:noFill/>
        </p:spPr>
        <p:txBody>
          <a:bodyPr wrap="square" rtlCol="0">
            <a:spAutoFit/>
          </a:bodyPr>
          <a:lstStyle/>
          <a:p>
            <a:r>
              <a:rPr lang="en-US" sz="1400" b="1" dirty="0" err="1" smtClean="0"/>
              <a:t>ViewControllers</a:t>
            </a:r>
            <a:r>
              <a:rPr lang="en-US" sz="1400" b="1" dirty="0" smtClean="0"/>
              <a:t> are now classes.  Add the Outlet (interface) as the first declaration in the class</a:t>
            </a:r>
            <a:endParaRPr lang="en-US" sz="1400" b="1" dirty="0"/>
          </a:p>
        </p:txBody>
      </p:sp>
    </p:spTree>
    <p:extLst>
      <p:ext uri="{BB962C8B-B14F-4D97-AF65-F5344CB8AC3E}">
        <p14:creationId xmlns:p14="http://schemas.microsoft.com/office/powerpoint/2010/main" val="1095096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1.57.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3860800" y="4406900"/>
            <a:ext cx="4279900" cy="307777"/>
          </a:xfrm>
          <a:prstGeom prst="rect">
            <a:avLst/>
          </a:prstGeom>
          <a:noFill/>
        </p:spPr>
        <p:txBody>
          <a:bodyPr wrap="square" rtlCol="0">
            <a:spAutoFit/>
          </a:bodyPr>
          <a:lstStyle/>
          <a:p>
            <a:r>
              <a:rPr lang="en-US" sz="1400" b="1" dirty="0" smtClean="0"/>
              <a:t>Add the Action to the end of the class</a:t>
            </a:r>
            <a:endParaRPr lang="en-US" sz="1400" b="1" dirty="0"/>
          </a:p>
        </p:txBody>
      </p:sp>
    </p:spTree>
    <p:extLst>
      <p:ext uri="{BB962C8B-B14F-4D97-AF65-F5344CB8AC3E}">
        <p14:creationId xmlns:p14="http://schemas.microsoft.com/office/powerpoint/2010/main" val="1095096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2.01.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TextBox 2"/>
          <p:cNvSpPr txBox="1"/>
          <p:nvPr/>
        </p:nvSpPr>
        <p:spPr>
          <a:xfrm>
            <a:off x="3860800" y="4406900"/>
            <a:ext cx="4279900" cy="523220"/>
          </a:xfrm>
          <a:prstGeom prst="rect">
            <a:avLst/>
          </a:prstGeom>
          <a:noFill/>
        </p:spPr>
        <p:txBody>
          <a:bodyPr wrap="square" rtlCol="0">
            <a:spAutoFit/>
          </a:bodyPr>
          <a:lstStyle/>
          <a:p>
            <a:r>
              <a:rPr lang="en-US" sz="1400" b="1" dirty="0" smtClean="0"/>
              <a:t>Again, the button and </a:t>
            </a:r>
            <a:r>
              <a:rPr lang="en-US" sz="1400" b="1" dirty="0" err="1" smtClean="0"/>
              <a:t>viewcontroller</a:t>
            </a:r>
            <a:r>
              <a:rPr lang="en-US" sz="1400" b="1" dirty="0" smtClean="0"/>
              <a:t> have been connected but no response action has been defined.</a:t>
            </a:r>
            <a:endParaRPr lang="en-US" sz="1400" b="1" dirty="0"/>
          </a:p>
        </p:txBody>
      </p:sp>
    </p:spTree>
    <p:extLst>
      <p:ext uri="{BB962C8B-B14F-4D97-AF65-F5344CB8AC3E}">
        <p14:creationId xmlns:p14="http://schemas.microsoft.com/office/powerpoint/2010/main" val="1095096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2.00.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0"/>
            <a:ext cx="6440365" cy="6858000"/>
          </a:xfrm>
          <a:prstGeom prst="rect">
            <a:avLst/>
          </a:prstGeom>
        </p:spPr>
      </p:pic>
    </p:spTree>
    <p:extLst>
      <p:ext uri="{BB962C8B-B14F-4D97-AF65-F5344CB8AC3E}">
        <p14:creationId xmlns:p14="http://schemas.microsoft.com/office/powerpoint/2010/main" val="1095096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2.0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0"/>
            <a:ext cx="10972800" cy="6858000"/>
          </a:xfrm>
          <a:prstGeom prst="rect">
            <a:avLst/>
          </a:prstGeom>
        </p:spPr>
      </p:pic>
      <p:sp>
        <p:nvSpPr>
          <p:cNvPr id="3" name="Rectangle 2"/>
          <p:cNvSpPr/>
          <p:nvPr/>
        </p:nvSpPr>
        <p:spPr>
          <a:xfrm>
            <a:off x="6261100" y="3302000"/>
            <a:ext cx="2933700" cy="15748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096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9-24 at 12.0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0"/>
            <a:ext cx="6440365" cy="6858000"/>
          </a:xfrm>
          <a:prstGeom prst="rect">
            <a:avLst/>
          </a:prstGeom>
        </p:spPr>
      </p:pic>
    </p:spTree>
    <p:extLst>
      <p:ext uri="{BB962C8B-B14F-4D97-AF65-F5344CB8AC3E}">
        <p14:creationId xmlns:p14="http://schemas.microsoft.com/office/powerpoint/2010/main" val="109509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4.2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10972800" cy="6858000"/>
          </a:xfrm>
          <a:prstGeom prst="rect">
            <a:avLst/>
          </a:prstGeom>
        </p:spPr>
      </p:pic>
    </p:spTree>
    <p:extLst>
      <p:ext uri="{BB962C8B-B14F-4D97-AF65-F5344CB8AC3E}">
        <p14:creationId xmlns:p14="http://schemas.microsoft.com/office/powerpoint/2010/main" val="323528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iOS Development</a:t>
            </a:r>
            <a:endParaRPr lang="en-US" cap="none"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940061" y="1941341"/>
            <a:ext cx="4114800" cy="4114800"/>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618" r="2928"/>
          <a:stretch/>
        </p:blipFill>
        <p:spPr>
          <a:xfrm>
            <a:off x="1842868" y="1947261"/>
            <a:ext cx="3348110" cy="4085790"/>
          </a:xfrm>
          <a:prstGeom prst="rect">
            <a:avLst/>
          </a:prstGeom>
        </p:spPr>
      </p:pic>
    </p:spTree>
    <p:extLst>
      <p:ext uri="{BB962C8B-B14F-4D97-AF65-F5344CB8AC3E}">
        <p14:creationId xmlns:p14="http://schemas.microsoft.com/office/powerpoint/2010/main" val="2131610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iOS Development Needs</a:t>
            </a:r>
            <a:endParaRPr lang="en-US" cap="none" dirty="0"/>
          </a:p>
        </p:txBody>
      </p:sp>
      <p:sp>
        <p:nvSpPr>
          <p:cNvPr id="3" name="Content Placeholder 2"/>
          <p:cNvSpPr>
            <a:spLocks noGrp="1"/>
          </p:cNvSpPr>
          <p:nvPr>
            <p:ph sz="quarter" idx="13"/>
          </p:nvPr>
        </p:nvSpPr>
        <p:spPr>
          <a:xfrm>
            <a:off x="913774" y="1828799"/>
            <a:ext cx="10363826" cy="4114800"/>
          </a:xfrm>
        </p:spPr>
        <p:txBody>
          <a:bodyPr>
            <a:normAutofit/>
          </a:bodyPr>
          <a:lstStyle/>
          <a:p>
            <a:r>
              <a:rPr lang="en-US" sz="2400" cap="none" dirty="0" smtClean="0"/>
              <a:t>Mac with OSX </a:t>
            </a:r>
            <a:r>
              <a:rPr lang="en-US" sz="2400" cap="none" dirty="0" smtClean="0"/>
              <a:t>10.10 (Yosemite) </a:t>
            </a:r>
            <a:r>
              <a:rPr lang="en-US" sz="2400" cap="none" dirty="0" smtClean="0"/>
              <a:t>or higher</a:t>
            </a:r>
          </a:p>
          <a:p>
            <a:pPr lvl="1"/>
            <a:r>
              <a:rPr lang="en-US" sz="2200" cap="none" dirty="0" smtClean="0"/>
              <a:t>Macs in ATC 203 Computer </a:t>
            </a:r>
            <a:r>
              <a:rPr lang="en-US" sz="2200" cap="none" dirty="0" smtClean="0"/>
              <a:t>Lab</a:t>
            </a:r>
          </a:p>
          <a:p>
            <a:pPr lvl="1"/>
            <a:r>
              <a:rPr lang="en-US" sz="2200" cap="none" dirty="0"/>
              <a:t>Username: </a:t>
            </a:r>
            <a:r>
              <a:rPr lang="en-US" sz="2200" cap="none" dirty="0" err="1"/>
              <a:t>cisstudents</a:t>
            </a:r>
            <a:r>
              <a:rPr lang="en-US" sz="2200" cap="none" dirty="0"/>
              <a:t>	Password: Winter15!</a:t>
            </a:r>
          </a:p>
          <a:p>
            <a:pPr lvl="1"/>
            <a:r>
              <a:rPr lang="en-US" sz="2200" cap="none" dirty="0"/>
              <a:t>DO NOT SHARE THIS WITH PEOPLE NOT IN </a:t>
            </a:r>
            <a:r>
              <a:rPr lang="en-US" sz="2200" cap="none" dirty="0" smtClean="0"/>
              <a:t>CLASS</a:t>
            </a:r>
            <a:endParaRPr lang="en-US" sz="2200" cap="none" dirty="0" smtClean="0"/>
          </a:p>
          <a:p>
            <a:r>
              <a:rPr lang="en-US" sz="2400" cap="none" dirty="0" smtClean="0"/>
              <a:t>Individual Apple Developer accounts</a:t>
            </a:r>
          </a:p>
          <a:p>
            <a:pPr lvl="1"/>
            <a:r>
              <a:rPr lang="en-US" sz="2200" cap="none" dirty="0" smtClean="0"/>
              <a:t>Apple developer accounts are free</a:t>
            </a:r>
          </a:p>
          <a:p>
            <a:pPr lvl="1"/>
            <a:r>
              <a:rPr lang="en-US" sz="2200" cap="none" dirty="0" smtClean="0"/>
              <a:t>Use the same email as for the </a:t>
            </a:r>
            <a:r>
              <a:rPr lang="en-US" sz="2200" cap="none" dirty="0" smtClean="0"/>
              <a:t>course</a:t>
            </a:r>
          </a:p>
          <a:p>
            <a:pPr lvl="1"/>
            <a:r>
              <a:rPr lang="en-US" sz="2200" cap="none" dirty="0" smtClean="0"/>
              <a:t>This allows you to test your </a:t>
            </a:r>
            <a:r>
              <a:rPr lang="en-US" sz="2200" cap="none" dirty="0" err="1" smtClean="0"/>
              <a:t>iOS</a:t>
            </a:r>
            <a:r>
              <a:rPr lang="en-US" sz="2200" cap="none" dirty="0" smtClean="0"/>
              <a:t> code in Simulator only</a:t>
            </a:r>
            <a:endParaRPr lang="en-US" sz="2200" cap="none" dirty="0" smtClean="0"/>
          </a:p>
          <a:p>
            <a:endParaRPr lang="en-US" sz="2400" cap="none" dirty="0"/>
          </a:p>
        </p:txBody>
      </p:sp>
    </p:spTree>
    <p:extLst>
      <p:ext uri="{BB962C8B-B14F-4D97-AF65-F5344CB8AC3E}">
        <p14:creationId xmlns:p14="http://schemas.microsoft.com/office/powerpoint/2010/main" val="80159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rotWithShape="1">
          <a:blip r:embed="rId2"/>
          <a:srcRect l="7429" t="5812" r="7597" b="9060"/>
          <a:stretch/>
        </p:blipFill>
        <p:spPr>
          <a:xfrm>
            <a:off x="2574388" y="604911"/>
            <a:ext cx="7613050" cy="5608431"/>
          </a:xfrm>
          <a:prstGeom prst="rect">
            <a:avLst/>
          </a:prstGeom>
        </p:spPr>
      </p:pic>
    </p:spTree>
    <p:extLst>
      <p:ext uri="{BB962C8B-B14F-4D97-AF65-F5344CB8AC3E}">
        <p14:creationId xmlns:p14="http://schemas.microsoft.com/office/powerpoint/2010/main" val="323186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457200"/>
            <a:ext cx="10364451" cy="914400"/>
          </a:xfrm>
        </p:spPr>
        <p:txBody>
          <a:bodyPr/>
          <a:lstStyle/>
          <a:p>
            <a:r>
              <a:rPr lang="en-US" cap="none" dirty="0" smtClean="0"/>
              <a:t>iOS Development </a:t>
            </a:r>
            <a:r>
              <a:rPr lang="en-US" cap="none" dirty="0" smtClean="0"/>
              <a:t>Needs (cont.)</a:t>
            </a:r>
            <a:endParaRPr lang="en-US" cap="none" dirty="0"/>
          </a:p>
        </p:txBody>
      </p:sp>
      <p:sp>
        <p:nvSpPr>
          <p:cNvPr id="3" name="Content Placeholder 2"/>
          <p:cNvSpPr>
            <a:spLocks noGrp="1"/>
          </p:cNvSpPr>
          <p:nvPr>
            <p:ph sz="quarter" idx="13"/>
          </p:nvPr>
        </p:nvSpPr>
        <p:spPr>
          <a:xfrm>
            <a:off x="913774" y="1828799"/>
            <a:ext cx="10363826" cy="4114800"/>
          </a:xfrm>
        </p:spPr>
        <p:txBody>
          <a:bodyPr>
            <a:normAutofit/>
          </a:bodyPr>
          <a:lstStyle/>
          <a:p>
            <a:r>
              <a:rPr lang="en-US" sz="2400" cap="none" dirty="0" smtClean="0"/>
              <a:t>Download </a:t>
            </a:r>
            <a:r>
              <a:rPr lang="en-US" sz="2400" cap="none" dirty="0" smtClean="0"/>
              <a:t>&amp; Install </a:t>
            </a:r>
            <a:r>
              <a:rPr lang="en-US" sz="2400" cap="none" dirty="0" err="1" smtClean="0"/>
              <a:t>Xcode</a:t>
            </a:r>
            <a:r>
              <a:rPr lang="en-US" sz="2400" cap="none" dirty="0" smtClean="0"/>
              <a:t> 6.1.1</a:t>
            </a:r>
            <a:endParaRPr lang="en-US" sz="2400" cap="none" dirty="0" smtClean="0"/>
          </a:p>
          <a:p>
            <a:pPr lvl="1"/>
            <a:r>
              <a:rPr lang="en-US" sz="2200" cap="none" dirty="0" err="1" smtClean="0"/>
              <a:t>Xcode</a:t>
            </a:r>
            <a:r>
              <a:rPr lang="en-US" sz="2200" cap="none" dirty="0" smtClean="0"/>
              <a:t> is Mac’s IDE (Integrated Development Environment)</a:t>
            </a:r>
          </a:p>
          <a:p>
            <a:pPr lvl="1"/>
            <a:r>
              <a:rPr lang="en-US" sz="2200" cap="none" dirty="0" smtClean="0"/>
              <a:t>Search for and download from the Mac App Store</a:t>
            </a:r>
          </a:p>
          <a:p>
            <a:endParaRPr lang="en-US" sz="2400" cap="none" dirty="0"/>
          </a:p>
        </p:txBody>
      </p:sp>
      <p:pic>
        <p:nvPicPr>
          <p:cNvPr id="4" name="Picture 3" descr="Screen Shot 2015-01-05 at 5.09.47 PM.png"/>
          <p:cNvPicPr>
            <a:picLocks noChangeAspect="1"/>
          </p:cNvPicPr>
          <p:nvPr/>
        </p:nvPicPr>
        <p:blipFill rotWithShape="1">
          <a:blip r:embed="rId2">
            <a:extLst>
              <a:ext uri="{28A0092B-C50C-407E-A947-70E740481C1C}">
                <a14:useLocalDpi xmlns:a14="http://schemas.microsoft.com/office/drawing/2010/main" val="0"/>
              </a:ext>
            </a:extLst>
          </a:blip>
          <a:srcRect l="32060" t="89444" r="26621"/>
          <a:stretch/>
        </p:blipFill>
        <p:spPr>
          <a:xfrm>
            <a:off x="2209800" y="3797300"/>
            <a:ext cx="6781800" cy="1082808"/>
          </a:xfrm>
          <a:prstGeom prst="rect">
            <a:avLst/>
          </a:prstGeom>
        </p:spPr>
      </p:pic>
      <p:sp>
        <p:nvSpPr>
          <p:cNvPr id="5" name="Up Arrow 4"/>
          <p:cNvSpPr/>
          <p:nvPr/>
        </p:nvSpPr>
        <p:spPr>
          <a:xfrm>
            <a:off x="7899400" y="4838700"/>
            <a:ext cx="215900" cy="4572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620000" y="5410201"/>
            <a:ext cx="749300" cy="369332"/>
          </a:xfrm>
          <a:prstGeom prst="rect">
            <a:avLst/>
          </a:prstGeom>
          <a:noFill/>
        </p:spPr>
        <p:txBody>
          <a:bodyPr wrap="square" rtlCol="0">
            <a:spAutoFit/>
          </a:bodyPr>
          <a:lstStyle/>
          <a:p>
            <a:r>
              <a:rPr lang="en-US" dirty="0" err="1" smtClean="0"/>
              <a:t>Xcode</a:t>
            </a:r>
            <a:endParaRPr lang="en-US" dirty="0"/>
          </a:p>
        </p:txBody>
      </p:sp>
    </p:spTree>
    <p:extLst>
      <p:ext uri="{BB962C8B-B14F-4D97-AF65-F5344CB8AC3E}">
        <p14:creationId xmlns:p14="http://schemas.microsoft.com/office/powerpoint/2010/main" val="156971398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TC104033925[[fn=Droplet]]</Template>
  <TotalTime>3047</TotalTime>
  <Words>1195</Words>
  <Application>Microsoft Macintosh PowerPoint</Application>
  <PresentationFormat>Custom</PresentationFormat>
  <Paragraphs>145</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Droplet</vt:lpstr>
      <vt:lpstr>CIS 55 –  iOS Programming</vt:lpstr>
      <vt:lpstr>Lecture Objectives</vt:lpstr>
      <vt:lpstr>Introductions</vt:lpstr>
      <vt:lpstr>PowerPoint Presentation</vt:lpstr>
      <vt:lpstr>PowerPoint Presentation</vt:lpstr>
      <vt:lpstr>iOS Development</vt:lpstr>
      <vt:lpstr>iOS Development Needs</vt:lpstr>
      <vt:lpstr>PowerPoint Presentation</vt:lpstr>
      <vt:lpstr>iOS Development Needs (cont.)</vt:lpstr>
      <vt:lpstr>PowerPoint Presentation</vt:lpstr>
      <vt:lpstr>iOS Development – Optionals</vt:lpstr>
      <vt:lpstr>Before We Begin</vt:lpstr>
      <vt:lpstr>Hello World !!</vt:lpstr>
      <vt:lpstr>Hello World !!</vt:lpstr>
      <vt:lpstr>Hello World !!</vt:lpstr>
      <vt:lpstr>Hello World !!</vt:lpstr>
      <vt:lpstr>PowerPoint Presentation</vt:lpstr>
      <vt:lpstr>PowerPoint Presentation</vt:lpstr>
      <vt:lpstr>PowerPoint Presentation</vt:lpstr>
      <vt:lpstr>PowerPoint Presentation</vt:lpstr>
      <vt:lpstr>PowerPoint Presentation</vt:lpstr>
      <vt:lpstr>PowerPoint Presentation</vt:lpstr>
      <vt:lpstr>A closer look at the project</vt:lpstr>
      <vt:lpstr>A closer look at the project - 2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Hello World – using Swift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55 –  iOS Programming</dc:title>
  <dc:creator>Microsoft account</dc:creator>
  <cp:lastModifiedBy>Manish  Goel</cp:lastModifiedBy>
  <cp:revision>41</cp:revision>
  <dcterms:created xsi:type="dcterms:W3CDTF">2014-09-22T05:29:11Z</dcterms:created>
  <dcterms:modified xsi:type="dcterms:W3CDTF">2015-01-06T01:28:27Z</dcterms:modified>
</cp:coreProperties>
</file>